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85"/>
  </p:notesMasterIdLst>
  <p:handoutMasterIdLst>
    <p:handoutMasterId r:id="rId86"/>
  </p:handoutMasterIdLst>
  <p:sldIdLst>
    <p:sldId id="371" r:id="rId2"/>
    <p:sldId id="391" r:id="rId3"/>
    <p:sldId id="572" r:id="rId4"/>
    <p:sldId id="532" r:id="rId5"/>
    <p:sldId id="407" r:id="rId6"/>
    <p:sldId id="408" r:id="rId7"/>
    <p:sldId id="493" r:id="rId8"/>
    <p:sldId id="410" r:id="rId9"/>
    <p:sldId id="393" r:id="rId10"/>
    <p:sldId id="421" r:id="rId11"/>
    <p:sldId id="411" r:id="rId12"/>
    <p:sldId id="533" r:id="rId13"/>
    <p:sldId id="412" r:id="rId14"/>
    <p:sldId id="413" r:id="rId15"/>
    <p:sldId id="415" r:id="rId16"/>
    <p:sldId id="416" r:id="rId17"/>
    <p:sldId id="534" r:id="rId18"/>
    <p:sldId id="417" r:id="rId19"/>
    <p:sldId id="420" r:id="rId20"/>
    <p:sldId id="535" r:id="rId21"/>
    <p:sldId id="497" r:id="rId22"/>
    <p:sldId id="498" r:id="rId23"/>
    <p:sldId id="575" r:id="rId24"/>
    <p:sldId id="536" r:id="rId25"/>
    <p:sldId id="542" r:id="rId26"/>
    <p:sldId id="545" r:id="rId27"/>
    <p:sldId id="546" r:id="rId28"/>
    <p:sldId id="544" r:id="rId29"/>
    <p:sldId id="547" r:id="rId30"/>
    <p:sldId id="499" r:id="rId31"/>
    <p:sldId id="500" r:id="rId32"/>
    <p:sldId id="501" r:id="rId33"/>
    <p:sldId id="502" r:id="rId34"/>
    <p:sldId id="503" r:id="rId35"/>
    <p:sldId id="548" r:id="rId36"/>
    <p:sldId id="549" r:id="rId37"/>
    <p:sldId id="576" r:id="rId38"/>
    <p:sldId id="557" r:id="rId39"/>
    <p:sldId id="553" r:id="rId40"/>
    <p:sldId id="537" r:id="rId41"/>
    <p:sldId id="538" r:id="rId42"/>
    <p:sldId id="539" r:id="rId43"/>
    <p:sldId id="540" r:id="rId44"/>
    <p:sldId id="541" r:id="rId45"/>
    <p:sldId id="569" r:id="rId46"/>
    <p:sldId id="570" r:id="rId47"/>
    <p:sldId id="505" r:id="rId48"/>
    <p:sldId id="506" r:id="rId49"/>
    <p:sldId id="577" r:id="rId50"/>
    <p:sldId id="507" r:id="rId51"/>
    <p:sldId id="508" r:id="rId52"/>
    <p:sldId id="509" r:id="rId53"/>
    <p:sldId id="555" r:id="rId54"/>
    <p:sldId id="514" r:id="rId55"/>
    <p:sldId id="558" r:id="rId56"/>
    <p:sldId id="510" r:id="rId57"/>
    <p:sldId id="559" r:id="rId58"/>
    <p:sldId id="560" r:id="rId59"/>
    <p:sldId id="556" r:id="rId60"/>
    <p:sldId id="517" r:id="rId61"/>
    <p:sldId id="518" r:id="rId62"/>
    <p:sldId id="519" r:id="rId63"/>
    <p:sldId id="574" r:id="rId64"/>
    <p:sldId id="426" r:id="rId65"/>
    <p:sldId id="457" r:id="rId66"/>
    <p:sldId id="456" r:id="rId67"/>
    <p:sldId id="400" r:id="rId68"/>
    <p:sldId id="425" r:id="rId69"/>
    <p:sldId id="564" r:id="rId70"/>
    <p:sldId id="565" r:id="rId71"/>
    <p:sldId id="567" r:id="rId72"/>
    <p:sldId id="566" r:id="rId73"/>
    <p:sldId id="422" r:id="rId74"/>
    <p:sldId id="458" r:id="rId75"/>
    <p:sldId id="418" r:id="rId76"/>
    <p:sldId id="464" r:id="rId77"/>
    <p:sldId id="461" r:id="rId78"/>
    <p:sldId id="462" r:id="rId79"/>
    <p:sldId id="463" r:id="rId80"/>
    <p:sldId id="573" r:id="rId81"/>
    <p:sldId id="568" r:id="rId82"/>
    <p:sldId id="571" r:id="rId83"/>
    <p:sldId id="359" r:id="rId84"/>
  </p:sldIdLst>
  <p:sldSz cx="14630400" cy="8229600"/>
  <p:notesSz cx="6858000" cy="9144000"/>
  <p:defaultTextStyle>
    <a:defPPr>
      <a:defRPr lang="en-US"/>
    </a:defPPr>
    <a:lvl1pPr algn="l" rtl="0" fontAlgn="base">
      <a:spcBef>
        <a:spcPct val="0"/>
      </a:spcBef>
      <a:spcAft>
        <a:spcPct val="0"/>
      </a:spcAft>
      <a:defRPr sz="2900" kern="1200">
        <a:solidFill>
          <a:schemeClr val="bg2"/>
        </a:solidFill>
        <a:latin typeface="Segoe Semibold"/>
        <a:ea typeface="+mn-ea"/>
        <a:cs typeface="+mn-cs"/>
      </a:defRPr>
    </a:lvl1pPr>
    <a:lvl2pPr marL="457200" algn="l" rtl="0" fontAlgn="base">
      <a:spcBef>
        <a:spcPct val="0"/>
      </a:spcBef>
      <a:spcAft>
        <a:spcPct val="0"/>
      </a:spcAft>
      <a:defRPr sz="2900" kern="1200">
        <a:solidFill>
          <a:schemeClr val="bg2"/>
        </a:solidFill>
        <a:latin typeface="Segoe Semibold"/>
        <a:ea typeface="+mn-ea"/>
        <a:cs typeface="+mn-cs"/>
      </a:defRPr>
    </a:lvl2pPr>
    <a:lvl3pPr marL="914400" algn="l" rtl="0" fontAlgn="base">
      <a:spcBef>
        <a:spcPct val="0"/>
      </a:spcBef>
      <a:spcAft>
        <a:spcPct val="0"/>
      </a:spcAft>
      <a:defRPr sz="2900" kern="1200">
        <a:solidFill>
          <a:schemeClr val="bg2"/>
        </a:solidFill>
        <a:latin typeface="Segoe Semibold"/>
        <a:ea typeface="+mn-ea"/>
        <a:cs typeface="+mn-cs"/>
      </a:defRPr>
    </a:lvl3pPr>
    <a:lvl4pPr marL="1371600" algn="l" rtl="0" fontAlgn="base">
      <a:spcBef>
        <a:spcPct val="0"/>
      </a:spcBef>
      <a:spcAft>
        <a:spcPct val="0"/>
      </a:spcAft>
      <a:defRPr sz="2900" kern="1200">
        <a:solidFill>
          <a:schemeClr val="bg2"/>
        </a:solidFill>
        <a:latin typeface="Segoe Semibold"/>
        <a:ea typeface="+mn-ea"/>
        <a:cs typeface="+mn-cs"/>
      </a:defRPr>
    </a:lvl4pPr>
    <a:lvl5pPr marL="1828800" algn="l" rtl="0" fontAlgn="base">
      <a:spcBef>
        <a:spcPct val="0"/>
      </a:spcBef>
      <a:spcAft>
        <a:spcPct val="0"/>
      </a:spcAft>
      <a:defRPr sz="2900" kern="1200">
        <a:solidFill>
          <a:schemeClr val="bg2"/>
        </a:solidFill>
        <a:latin typeface="Segoe Semibold"/>
        <a:ea typeface="+mn-ea"/>
        <a:cs typeface="+mn-cs"/>
      </a:defRPr>
    </a:lvl5pPr>
    <a:lvl6pPr marL="2286000" algn="l" defTabSz="914400" rtl="0" eaLnBrk="1" latinLnBrk="0" hangingPunct="1">
      <a:defRPr sz="2900" kern="1200">
        <a:solidFill>
          <a:schemeClr val="bg2"/>
        </a:solidFill>
        <a:latin typeface="Segoe Semibold"/>
        <a:ea typeface="+mn-ea"/>
        <a:cs typeface="+mn-cs"/>
      </a:defRPr>
    </a:lvl6pPr>
    <a:lvl7pPr marL="2743200" algn="l" defTabSz="914400" rtl="0" eaLnBrk="1" latinLnBrk="0" hangingPunct="1">
      <a:defRPr sz="2900" kern="1200">
        <a:solidFill>
          <a:schemeClr val="bg2"/>
        </a:solidFill>
        <a:latin typeface="Segoe Semibold"/>
        <a:ea typeface="+mn-ea"/>
        <a:cs typeface="+mn-cs"/>
      </a:defRPr>
    </a:lvl7pPr>
    <a:lvl8pPr marL="3200400" algn="l" defTabSz="914400" rtl="0" eaLnBrk="1" latinLnBrk="0" hangingPunct="1">
      <a:defRPr sz="2900" kern="1200">
        <a:solidFill>
          <a:schemeClr val="bg2"/>
        </a:solidFill>
        <a:latin typeface="Segoe Semibold"/>
        <a:ea typeface="+mn-ea"/>
        <a:cs typeface="+mn-cs"/>
      </a:defRPr>
    </a:lvl8pPr>
    <a:lvl9pPr marL="3657600" algn="l" defTabSz="914400" rtl="0" eaLnBrk="1" latinLnBrk="0" hangingPunct="1">
      <a:defRPr sz="2900" kern="1200">
        <a:solidFill>
          <a:schemeClr val="bg2"/>
        </a:solidFill>
        <a:latin typeface="Segoe Semibold"/>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y Feil-Jacob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hiddenSlides="1" frameSlides="1"/>
  <p:clrMru>
    <a:srgbClr val="0C059F"/>
    <a:srgbClr val="FF9933"/>
    <a:srgbClr val="2D8499"/>
    <a:srgbClr val="F9C661"/>
    <a:srgbClr val="000000"/>
    <a:srgbClr val="FFFFB9"/>
    <a:srgbClr val="FFFF99"/>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811" autoAdjust="0"/>
    <p:restoredTop sz="84600" autoAdjust="0"/>
  </p:normalViewPr>
  <p:slideViewPr>
    <p:cSldViewPr snapToGrid="0">
      <p:cViewPr>
        <p:scale>
          <a:sx n="50" d="100"/>
          <a:sy n="50" d="100"/>
        </p:scale>
        <p:origin x="-1470" y="-1242"/>
      </p:cViewPr>
      <p:guideLst>
        <p:guide orient="horz" pos="172"/>
        <p:guide orient="horz" pos="1067"/>
        <p:guide orient="horz" pos="1439"/>
        <p:guide orient="horz" pos="3281"/>
        <p:guide orient="horz" pos="1786"/>
        <p:guide pos="384"/>
        <p:guide pos="733"/>
        <p:guide pos="8832"/>
        <p:guide pos="1381"/>
        <p:guide pos="8487"/>
      </p:guideLst>
    </p:cSldViewPr>
  </p:slideViewPr>
  <p:outlineViewPr>
    <p:cViewPr>
      <p:scale>
        <a:sx n="33" d="100"/>
        <a:sy n="33" d="100"/>
      </p:scale>
      <p:origin x="0" y="1944"/>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4" d="100"/>
          <a:sy n="74" d="100"/>
        </p:scale>
        <p:origin x="-3489" y="-9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tx1"/>
                </a:solidFill>
                <a:latin typeface="Segoe Semibold" pitchFamily="34" charset="0"/>
              </a:defRPr>
            </a:lvl1pPr>
          </a:lstStyle>
          <a:p>
            <a:pPr>
              <a:defRPr/>
            </a:pPr>
            <a:fld id="{BF9455AC-FF76-4A8E-BCFF-ED3F083E317A}" type="datetime8">
              <a:rPr lang="en-US"/>
              <a:pPr>
                <a:defRPr/>
              </a:pPr>
              <a:t>6/19/2007 5:38 AM</a:t>
            </a:fld>
            <a:endParaRPr lang="en-US" dirty="0"/>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500" dirty="0">
                <a:solidFill>
                  <a:srgbClr val="000000"/>
                </a:solidFill>
                <a:latin typeface="Segoe" pitchFamily="34" charset="0"/>
                <a:cs typeface="Arial" charset="0"/>
              </a:defRPr>
            </a:lvl1pPr>
          </a:lstStyle>
          <a:p>
            <a:pPr>
              <a:defRPr/>
            </a:pPr>
            <a:r>
              <a:rPr lang="en-US"/>
              <a:t>© </a:t>
            </a:r>
            <a:r>
              <a:rPr lang="en-US" smtClean="0"/>
              <a:t>2007 </a:t>
            </a:r>
            <a:r>
              <a:rPr lang="en-US"/>
              <a:t>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1">
                <a:solidFill>
                  <a:schemeClr val="tx1"/>
                </a:solidFill>
                <a:latin typeface="Segoe Semibold" pitchFamily="34" charset="0"/>
              </a:defRPr>
            </a:lvl1pPr>
          </a:lstStyle>
          <a:p>
            <a:pPr>
              <a:defRPr/>
            </a:pPr>
            <a:fld id="{05424A72-7EBE-4EAD-B5E0-39E9E108B1FC}"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dirty="0">
                <a:solidFill>
                  <a:schemeClr val="tx1"/>
                </a:solidFill>
                <a:latin typeface="Segoe Semibold" pitchFamily="34" charset="0"/>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Segoe Semibold" pitchFamily="34" charset="0"/>
              </a:defRPr>
            </a:lvl1pPr>
          </a:lstStyle>
          <a:p>
            <a:pPr>
              <a:defRPr/>
            </a:pPr>
            <a:fld id="{F1019860-A645-4CE8-889B-4698C8D20949}" type="datetime8">
              <a:rPr lang="en-US"/>
              <a:pPr>
                <a:defRPr/>
              </a:pPr>
              <a:t>6/19/2007 5:38 AM</a:t>
            </a:fld>
            <a:endParaRPr lang="en-US" dirty="0"/>
          </a:p>
        </p:txBody>
      </p:sp>
      <p:sp>
        <p:nvSpPr>
          <p:cNvPr id="12292" name="Rectangle 4"/>
          <p:cNvSpPr>
            <a:spLocks noGrp="1" noRot="1" noChangeAspect="1" noChangeArrowheads="1" noTextEdit="1"/>
          </p:cNvSpPr>
          <p:nvPr>
            <p:ph type="sldImg" idx="2"/>
          </p:nvPr>
        </p:nvSpPr>
        <p:spPr bwMode="auto">
          <a:xfrm>
            <a:off x="546100" y="558800"/>
            <a:ext cx="5573713" cy="31369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414338" y="3798888"/>
            <a:ext cx="6021387" cy="895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9702" name="Rectangle 6"/>
          <p:cNvSpPr>
            <a:spLocks noGrp="1" noChangeArrowheads="1"/>
          </p:cNvSpPr>
          <p:nvPr>
            <p:ph type="ftr" sz="quarter" idx="4"/>
          </p:nvPr>
        </p:nvSpPr>
        <p:spPr bwMode="auto">
          <a:xfrm>
            <a:off x="0" y="8672513"/>
            <a:ext cx="5959475" cy="469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marR="0" indent="0" algn="l" defTabSz="914400" rtl="0" eaLnBrk="0" fontAlgn="base" latinLnBrk="0" hangingPunct="0">
              <a:lnSpc>
                <a:spcPct val="100000"/>
              </a:lnSpc>
              <a:spcBef>
                <a:spcPct val="0"/>
              </a:spcBef>
              <a:spcAft>
                <a:spcPct val="0"/>
              </a:spcAft>
              <a:buClrTx/>
              <a:buSzTx/>
              <a:buFontTx/>
              <a:buNone/>
              <a:tabLst/>
              <a:defRPr sz="500" dirty="0" smtClean="0">
                <a:solidFill>
                  <a:srgbClr val="000000"/>
                </a:solidFill>
                <a:latin typeface="Segoe" pitchFamily="34" charset="0"/>
                <a:cs typeface="Arial" charset="0"/>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a:defRPr/>
            </a:pPr>
            <a:endParaRPr lang="en-US"/>
          </a:p>
        </p:txBody>
      </p:sp>
      <p:sp>
        <p:nvSpPr>
          <p:cNvPr id="29703" name="Rectangle 7"/>
          <p:cNvSpPr>
            <a:spLocks noGrp="1" noChangeArrowheads="1"/>
          </p:cNvSpPr>
          <p:nvPr>
            <p:ph type="sldNum" sz="quarter" idx="5"/>
          </p:nvPr>
        </p:nvSpPr>
        <p:spPr bwMode="auto">
          <a:xfrm>
            <a:off x="6184900" y="8685213"/>
            <a:ext cx="6715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Segoe Semibold" pitchFamily="34" charset="0"/>
              </a:defRPr>
            </a:lvl1pPr>
          </a:lstStyle>
          <a:p>
            <a:pPr>
              <a:defRPr/>
            </a:pPr>
            <a:fld id="{8460223D-E718-4BE1-B1B9-A48B214A42F1}" type="slidenum">
              <a:rPr lang="en-US"/>
              <a:pPr>
                <a:defRPr/>
              </a:pPr>
              <a:t>‹#›</a:t>
            </a:fld>
            <a:endParaRPr lang="en-US" dirty="0"/>
          </a:p>
        </p:txBody>
      </p:sp>
    </p:spTree>
  </p:cSld>
  <p:clrMap bg1="lt1" tx1="dk1" bg2="lt2" tx2="dk2" accent1="accent1" accent2="accent2" accent3="accent3" accent4="accent4" accent5="accent5" accent6="accent6" hlink="hlink" folHlink="folHlink"/>
  <p:hf/>
  <p:notesStyle>
    <a:lvl1pPr algn="l" rtl="0" eaLnBrk="0" fontAlgn="base" hangingPunct="0">
      <a:lnSpc>
        <a:spcPct val="90000"/>
      </a:lnSpc>
      <a:spcBef>
        <a:spcPct val="20000"/>
      </a:spcBef>
      <a:spcAft>
        <a:spcPct val="0"/>
      </a:spcAft>
      <a:defRPr sz="1000" kern="1200">
        <a:solidFill>
          <a:schemeClr val="tx1"/>
        </a:solidFill>
        <a:latin typeface="Segoe" pitchFamily="34" charset="0"/>
        <a:ea typeface="+mn-ea"/>
        <a:cs typeface="+mn-cs"/>
      </a:defRPr>
    </a:lvl1pPr>
    <a:lvl2pPr marL="198438" indent="-195263"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2pPr>
    <a:lvl3pPr marL="404813" indent="-20478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3pPr>
    <a:lvl4pPr marL="592138" indent="-185738"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4pPr>
    <a:lvl5pPr marL="768350" indent="-174625" algn="l" rtl="0" eaLnBrk="0" fontAlgn="base" hangingPunct="0">
      <a:lnSpc>
        <a:spcPct val="90000"/>
      </a:lnSpc>
      <a:spcBef>
        <a:spcPct val="20000"/>
      </a:spcBef>
      <a:spcAft>
        <a:spcPct val="0"/>
      </a:spcAft>
      <a:buChar char="•"/>
      <a:defRPr sz="1000" kern="1200">
        <a:solidFill>
          <a:schemeClr val="tx1"/>
        </a:solidFill>
        <a:latin typeface="Segoe"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16387" name="Header Placeholder 3"/>
          <p:cNvSpPr>
            <a:spLocks noGrp="1"/>
          </p:cNvSpPr>
          <p:nvPr>
            <p:ph type="hdr" sz="quarter"/>
          </p:nvPr>
        </p:nvSpPr>
        <p:spPr>
          <a:noFill/>
        </p:spPr>
        <p:txBody>
          <a:bodyPr/>
          <a:lstStyle/>
          <a:p>
            <a:endParaRPr lang="en-US" smtClean="0">
              <a:latin typeface="Segoe Semibold"/>
            </a:endParaRPr>
          </a:p>
        </p:txBody>
      </p:sp>
      <p:sp>
        <p:nvSpPr>
          <p:cNvPr id="16388" name="Date Placeholder 4"/>
          <p:cNvSpPr>
            <a:spLocks noGrp="1"/>
          </p:cNvSpPr>
          <p:nvPr>
            <p:ph type="dt" sz="quarter" idx="1"/>
          </p:nvPr>
        </p:nvSpPr>
        <p:spPr>
          <a:noFill/>
        </p:spPr>
        <p:txBody>
          <a:bodyPr/>
          <a:lstStyle/>
          <a:p>
            <a:fld id="{FDAD56E2-4E05-40B9-BD79-469D9501C60C}" type="datetime8">
              <a:rPr lang="en-US" smtClean="0">
                <a:latin typeface="Segoe Semibold"/>
              </a:rPr>
              <a:pPr/>
              <a:t>6/19/2007 5:38 AM</a:t>
            </a:fld>
            <a:endParaRPr lang="en-US" smtClean="0">
              <a:latin typeface="Segoe Semibold"/>
            </a:endParaRPr>
          </a:p>
        </p:txBody>
      </p:sp>
      <p:sp>
        <p:nvSpPr>
          <p:cNvPr id="163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6390" name="Slide Number Placeholder 6"/>
          <p:cNvSpPr>
            <a:spLocks noGrp="1"/>
          </p:cNvSpPr>
          <p:nvPr>
            <p:ph type="sldNum" sz="quarter" idx="5"/>
          </p:nvPr>
        </p:nvSpPr>
        <p:spPr>
          <a:noFill/>
        </p:spPr>
        <p:txBody>
          <a:bodyPr/>
          <a:lstStyle/>
          <a:p>
            <a:fld id="{A8E9180A-0350-439F-BE73-E85D3662F95B}" type="slidenum">
              <a:rPr lang="en-US" smtClean="0">
                <a:latin typeface="Segoe Semibold"/>
              </a:rPr>
              <a:pPr/>
              <a:t>1</a:t>
            </a:fld>
            <a:endParaRPr lang="en-US" smtClean="0">
              <a:latin typeface="Segoe Semibo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7891" name="Header Placeholder 3"/>
          <p:cNvSpPr>
            <a:spLocks noGrp="1"/>
          </p:cNvSpPr>
          <p:nvPr>
            <p:ph type="hdr" sz="quarter"/>
          </p:nvPr>
        </p:nvSpPr>
        <p:spPr>
          <a:noFill/>
        </p:spPr>
        <p:txBody>
          <a:bodyPr/>
          <a:lstStyle/>
          <a:p>
            <a:endParaRPr lang="en-US" smtClean="0">
              <a:latin typeface="Segoe Semibold"/>
            </a:endParaRPr>
          </a:p>
        </p:txBody>
      </p:sp>
      <p:sp>
        <p:nvSpPr>
          <p:cNvPr id="37892" name="Date Placeholder 4"/>
          <p:cNvSpPr>
            <a:spLocks noGrp="1"/>
          </p:cNvSpPr>
          <p:nvPr>
            <p:ph type="dt" sz="quarter" idx="1"/>
          </p:nvPr>
        </p:nvSpPr>
        <p:spPr>
          <a:noFill/>
        </p:spPr>
        <p:txBody>
          <a:bodyPr/>
          <a:lstStyle/>
          <a:p>
            <a:fld id="{EDD1CE6F-5974-44BD-B391-29EBDA7B0087}" type="datetime8">
              <a:rPr lang="en-US" smtClean="0">
                <a:latin typeface="Segoe Semibold"/>
              </a:rPr>
              <a:pPr/>
              <a:t>6/19/2007 5:38 AM</a:t>
            </a:fld>
            <a:endParaRPr lang="en-US" smtClean="0">
              <a:latin typeface="Segoe Semibold"/>
            </a:endParaRPr>
          </a:p>
        </p:txBody>
      </p:sp>
      <p:sp>
        <p:nvSpPr>
          <p:cNvPr id="378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7894" name="Slide Number Placeholder 6"/>
          <p:cNvSpPr>
            <a:spLocks noGrp="1"/>
          </p:cNvSpPr>
          <p:nvPr>
            <p:ph type="sldNum" sz="quarter" idx="5"/>
          </p:nvPr>
        </p:nvSpPr>
        <p:spPr>
          <a:noFill/>
        </p:spPr>
        <p:txBody>
          <a:bodyPr/>
          <a:lstStyle/>
          <a:p>
            <a:fld id="{68292AF5-4DE6-434F-A639-51ECA7A2E4C7}" type="slidenum">
              <a:rPr lang="en-US" smtClean="0">
                <a:latin typeface="Segoe Semibold"/>
              </a:rPr>
              <a:pPr/>
              <a:t>15</a:t>
            </a:fld>
            <a:endParaRPr lang="en-US" smtClean="0">
              <a:latin typeface="Segoe Semibo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9939" name="Header Placeholder 3"/>
          <p:cNvSpPr>
            <a:spLocks noGrp="1"/>
          </p:cNvSpPr>
          <p:nvPr>
            <p:ph type="hdr" sz="quarter"/>
          </p:nvPr>
        </p:nvSpPr>
        <p:spPr>
          <a:noFill/>
        </p:spPr>
        <p:txBody>
          <a:bodyPr/>
          <a:lstStyle/>
          <a:p>
            <a:endParaRPr lang="en-US" smtClean="0">
              <a:latin typeface="Segoe Semibold"/>
            </a:endParaRPr>
          </a:p>
        </p:txBody>
      </p:sp>
      <p:sp>
        <p:nvSpPr>
          <p:cNvPr id="39940" name="Date Placeholder 4"/>
          <p:cNvSpPr>
            <a:spLocks noGrp="1"/>
          </p:cNvSpPr>
          <p:nvPr>
            <p:ph type="dt" sz="quarter" idx="1"/>
          </p:nvPr>
        </p:nvSpPr>
        <p:spPr>
          <a:noFill/>
        </p:spPr>
        <p:txBody>
          <a:bodyPr/>
          <a:lstStyle/>
          <a:p>
            <a:fld id="{B982F28F-7049-40CD-9273-096819B65149}" type="datetime8">
              <a:rPr lang="en-US" smtClean="0">
                <a:latin typeface="Segoe Semibold"/>
              </a:rPr>
              <a:pPr/>
              <a:t>6/19/2007 5:38 AM</a:t>
            </a:fld>
            <a:endParaRPr lang="en-US" smtClean="0">
              <a:latin typeface="Segoe Semibold"/>
            </a:endParaRPr>
          </a:p>
        </p:txBody>
      </p:sp>
      <p:sp>
        <p:nvSpPr>
          <p:cNvPr id="399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9942" name="Slide Number Placeholder 6"/>
          <p:cNvSpPr>
            <a:spLocks noGrp="1"/>
          </p:cNvSpPr>
          <p:nvPr>
            <p:ph type="sldNum" sz="quarter" idx="5"/>
          </p:nvPr>
        </p:nvSpPr>
        <p:spPr>
          <a:noFill/>
        </p:spPr>
        <p:txBody>
          <a:bodyPr/>
          <a:lstStyle/>
          <a:p>
            <a:fld id="{DED87B07-4312-44AB-8959-8CF95149DFC5}" type="slidenum">
              <a:rPr lang="en-US" smtClean="0">
                <a:latin typeface="Segoe Semibold"/>
              </a:rPr>
              <a:pPr/>
              <a:t>16</a:t>
            </a:fld>
            <a:endParaRPr lang="en-US" smtClean="0">
              <a:latin typeface="Segoe Semibo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pPr eaLnBrk="1" hangingPunct="1"/>
            <a:endParaRPr lang="en-US" smtClean="0">
              <a:latin typeface="Segoe"/>
            </a:endParaRPr>
          </a:p>
        </p:txBody>
      </p:sp>
      <p:sp>
        <p:nvSpPr>
          <p:cNvPr id="41987" name="Header Placeholder 3"/>
          <p:cNvSpPr>
            <a:spLocks noGrp="1"/>
          </p:cNvSpPr>
          <p:nvPr>
            <p:ph type="hdr" sz="quarter"/>
          </p:nvPr>
        </p:nvSpPr>
        <p:spPr>
          <a:noFill/>
        </p:spPr>
        <p:txBody>
          <a:bodyPr/>
          <a:lstStyle/>
          <a:p>
            <a:endParaRPr lang="en-US" smtClean="0">
              <a:latin typeface="Segoe Semibold"/>
            </a:endParaRPr>
          </a:p>
        </p:txBody>
      </p:sp>
      <p:sp>
        <p:nvSpPr>
          <p:cNvPr id="41988" name="Date Placeholder 4"/>
          <p:cNvSpPr>
            <a:spLocks noGrp="1"/>
          </p:cNvSpPr>
          <p:nvPr>
            <p:ph type="dt" sz="quarter" idx="1"/>
          </p:nvPr>
        </p:nvSpPr>
        <p:spPr>
          <a:noFill/>
        </p:spPr>
        <p:txBody>
          <a:bodyPr/>
          <a:lstStyle/>
          <a:p>
            <a:fld id="{BC32998F-6E65-403B-9587-C3D85479385E}" type="datetime8">
              <a:rPr lang="en-US" smtClean="0">
                <a:latin typeface="Segoe Semibold"/>
              </a:rPr>
              <a:pPr/>
              <a:t>6/19/2007 5:38 AM</a:t>
            </a:fld>
            <a:endParaRPr lang="en-US" smtClean="0">
              <a:latin typeface="Segoe Semibold"/>
            </a:endParaRPr>
          </a:p>
        </p:txBody>
      </p:sp>
      <p:sp>
        <p:nvSpPr>
          <p:cNvPr id="419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1990" name="Slide Number Placeholder 6"/>
          <p:cNvSpPr>
            <a:spLocks noGrp="1"/>
          </p:cNvSpPr>
          <p:nvPr>
            <p:ph type="sldNum" sz="quarter" idx="5"/>
          </p:nvPr>
        </p:nvSpPr>
        <p:spPr>
          <a:noFill/>
        </p:spPr>
        <p:txBody>
          <a:bodyPr/>
          <a:lstStyle/>
          <a:p>
            <a:fld id="{72ADA769-07FB-4792-8CF3-08D6B1AD0882}" type="slidenum">
              <a:rPr lang="en-US" smtClean="0">
                <a:latin typeface="Segoe Semibold"/>
              </a:rPr>
              <a:pPr/>
              <a:t>18</a:t>
            </a:fld>
            <a:endParaRPr lang="en-US" smtClean="0">
              <a:latin typeface="Segoe Semibo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6/19/2007 5:38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19</a:t>
            </a:fld>
            <a:endParaRPr lang="en-US" smtClean="0">
              <a:latin typeface="Segoe Semibo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6/19/2007 5:38 AM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28</a:t>
            </a:fld>
            <a:endParaRPr lang="en-US" smtClean="0">
              <a:latin typeface="Segoe Semibo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6/19/2007 5:38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29</a:t>
            </a:fld>
            <a:endParaRPr lang="en-US" smtClean="0">
              <a:latin typeface="Segoe Semibo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6/19/2007 5:38 AM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35</a:t>
            </a:fld>
            <a:endParaRPr lang="en-US" smtClean="0">
              <a:latin typeface="Segoe Semibo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a:ln/>
        </p:spPr>
        <p:txBody>
          <a:bodyPr/>
          <a:lstStyle/>
          <a:p>
            <a:pPr eaLnBrk="1" hangingPunct="1"/>
            <a:endParaRPr lang="en-US" dirty="0" smtClean="0">
              <a:latin typeface="Segoe"/>
            </a:endParaRPr>
          </a:p>
        </p:txBody>
      </p:sp>
      <p:sp>
        <p:nvSpPr>
          <p:cNvPr id="68611" name="Header Placeholder 3"/>
          <p:cNvSpPr>
            <a:spLocks noGrp="1"/>
          </p:cNvSpPr>
          <p:nvPr>
            <p:ph type="hdr" sz="quarter"/>
          </p:nvPr>
        </p:nvSpPr>
        <p:spPr>
          <a:noFill/>
        </p:spPr>
        <p:txBody>
          <a:bodyPr/>
          <a:lstStyle/>
          <a:p>
            <a:endParaRPr lang="en-US" smtClean="0">
              <a:latin typeface="Segoe Semibold"/>
            </a:endParaRPr>
          </a:p>
        </p:txBody>
      </p:sp>
      <p:sp>
        <p:nvSpPr>
          <p:cNvPr id="68612" name="Date Placeholder 4"/>
          <p:cNvSpPr>
            <a:spLocks noGrp="1"/>
          </p:cNvSpPr>
          <p:nvPr>
            <p:ph type="dt" sz="quarter" idx="1"/>
          </p:nvPr>
        </p:nvSpPr>
        <p:spPr>
          <a:noFill/>
        </p:spPr>
        <p:txBody>
          <a:bodyPr/>
          <a:lstStyle/>
          <a:p>
            <a:fld id="{1E443BAD-FF26-4819-9FF7-AEE2AA298726}" type="datetime8">
              <a:rPr lang="en-US" smtClean="0">
                <a:latin typeface="Segoe Semibold"/>
              </a:rPr>
              <a:pPr/>
              <a:t>6/19/2007 5:38 AM</a:t>
            </a:fld>
            <a:endParaRPr lang="en-US" smtClean="0">
              <a:latin typeface="Segoe Semibold"/>
            </a:endParaRPr>
          </a:p>
        </p:txBody>
      </p:sp>
      <p:sp>
        <p:nvSpPr>
          <p:cNvPr id="6861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8614" name="Slide Number Placeholder 6"/>
          <p:cNvSpPr>
            <a:spLocks noGrp="1"/>
          </p:cNvSpPr>
          <p:nvPr>
            <p:ph type="sldNum" sz="quarter" idx="5"/>
          </p:nvPr>
        </p:nvSpPr>
        <p:spPr>
          <a:noFill/>
        </p:spPr>
        <p:txBody>
          <a:bodyPr/>
          <a:lstStyle/>
          <a:p>
            <a:fld id="{F5B9125A-73A2-4D6E-9E86-5C2B829D932D}" type="slidenum">
              <a:rPr lang="en-US" smtClean="0">
                <a:latin typeface="Segoe Semibold"/>
              </a:rPr>
              <a:pPr/>
              <a:t>38</a:t>
            </a:fld>
            <a:endParaRPr lang="en-US" smtClean="0">
              <a:latin typeface="Segoe Semibo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6/19/2007 5:38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39</a:t>
            </a:fld>
            <a:endParaRPr lang="en-US" smtClean="0">
              <a:latin typeface="Segoe Semibo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6/19/2007 5:38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46</a:t>
            </a:fld>
            <a:endParaRPr lang="en-US" smtClean="0">
              <a:latin typeface="Segoe Semibo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eaLnBrk="1" hangingPunct="1">
              <a:defRPr/>
            </a:pPr>
            <a:endParaRPr lang="en-US" dirty="0" smtClean="0"/>
          </a:p>
          <a:p>
            <a:pPr eaLnBrk="1" hangingPunct="1">
              <a:defRPr/>
            </a:pPr>
            <a:endParaRPr lang="en-US" dirty="0"/>
          </a:p>
        </p:txBody>
      </p:sp>
      <p:sp>
        <p:nvSpPr>
          <p:cNvPr id="18435" name="Header Placeholder 3"/>
          <p:cNvSpPr>
            <a:spLocks noGrp="1"/>
          </p:cNvSpPr>
          <p:nvPr>
            <p:ph type="hdr" sz="quarter"/>
          </p:nvPr>
        </p:nvSpPr>
        <p:spPr>
          <a:noFill/>
        </p:spPr>
        <p:txBody>
          <a:bodyPr/>
          <a:lstStyle/>
          <a:p>
            <a:endParaRPr lang="en-US" smtClean="0">
              <a:latin typeface="Segoe Semibold"/>
            </a:endParaRPr>
          </a:p>
        </p:txBody>
      </p:sp>
      <p:sp>
        <p:nvSpPr>
          <p:cNvPr id="18436" name="Date Placeholder 4"/>
          <p:cNvSpPr>
            <a:spLocks noGrp="1"/>
          </p:cNvSpPr>
          <p:nvPr>
            <p:ph type="dt" sz="quarter" idx="1"/>
          </p:nvPr>
        </p:nvSpPr>
        <p:spPr>
          <a:noFill/>
        </p:spPr>
        <p:txBody>
          <a:bodyPr/>
          <a:lstStyle/>
          <a:p>
            <a:fld id="{FAFF2E07-F96B-445F-9787-FA8216A50DA2}" type="datetime8">
              <a:rPr lang="en-US" smtClean="0">
                <a:latin typeface="Segoe Semibold"/>
              </a:rPr>
              <a:pPr/>
              <a:t>6/19/2007 5:38 AM</a:t>
            </a:fld>
            <a:endParaRPr lang="en-US" smtClean="0">
              <a:latin typeface="Segoe Semibold"/>
            </a:endParaRPr>
          </a:p>
        </p:txBody>
      </p:sp>
      <p:sp>
        <p:nvSpPr>
          <p:cNvPr id="184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8438" name="Slide Number Placeholder 6"/>
          <p:cNvSpPr>
            <a:spLocks noGrp="1"/>
          </p:cNvSpPr>
          <p:nvPr>
            <p:ph type="sldNum" sz="quarter" idx="5"/>
          </p:nvPr>
        </p:nvSpPr>
        <p:spPr>
          <a:noFill/>
        </p:spPr>
        <p:txBody>
          <a:bodyPr/>
          <a:lstStyle/>
          <a:p>
            <a:fld id="{E4A632CA-1938-4A31-8849-33F72ACEC2E5}" type="slidenum">
              <a:rPr lang="en-US" smtClean="0">
                <a:latin typeface="Segoe Semibold"/>
              </a:rPr>
              <a:pPr/>
              <a:t>2</a:t>
            </a:fld>
            <a:endParaRPr lang="en-US" smtClean="0">
              <a:latin typeface="Segoe Semibo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6/19/2007 5:39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52</a:t>
            </a:fld>
            <a:endParaRPr lang="en-US" smtClean="0">
              <a:latin typeface="Segoe Semibo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6/19/2007 5:39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53</a:t>
            </a:fld>
            <a:endParaRPr lang="en-US" smtClean="0">
              <a:latin typeface="Segoe Semibo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ln/>
        </p:spPr>
      </p:sp>
      <p:sp>
        <p:nvSpPr>
          <p:cNvPr id="60418" name="Notes Placeholder 2"/>
          <p:cNvSpPr>
            <a:spLocks noGrp="1"/>
          </p:cNvSpPr>
          <p:nvPr>
            <p:ph type="body" idx="1"/>
          </p:nvPr>
        </p:nvSpPr>
        <p:spPr>
          <a:noFill/>
          <a:ln/>
        </p:spPr>
        <p:txBody>
          <a:bodyPr/>
          <a:lstStyle/>
          <a:p>
            <a:pPr eaLnBrk="1" hangingPunct="1"/>
            <a:endParaRPr lang="en-US" smtClean="0">
              <a:latin typeface="Segoe"/>
            </a:endParaRPr>
          </a:p>
        </p:txBody>
      </p:sp>
      <p:sp>
        <p:nvSpPr>
          <p:cNvPr id="60419" name="Header Placeholder 3"/>
          <p:cNvSpPr>
            <a:spLocks noGrp="1"/>
          </p:cNvSpPr>
          <p:nvPr>
            <p:ph type="hdr" sz="quarter"/>
          </p:nvPr>
        </p:nvSpPr>
        <p:spPr>
          <a:noFill/>
        </p:spPr>
        <p:txBody>
          <a:bodyPr/>
          <a:lstStyle/>
          <a:p>
            <a:endParaRPr lang="en-US" smtClean="0">
              <a:latin typeface="Segoe Semibold"/>
            </a:endParaRPr>
          </a:p>
        </p:txBody>
      </p:sp>
      <p:sp>
        <p:nvSpPr>
          <p:cNvPr id="60420" name="Date Placeholder 4"/>
          <p:cNvSpPr>
            <a:spLocks noGrp="1"/>
          </p:cNvSpPr>
          <p:nvPr>
            <p:ph type="dt" sz="quarter" idx="1"/>
          </p:nvPr>
        </p:nvSpPr>
        <p:spPr>
          <a:noFill/>
        </p:spPr>
        <p:txBody>
          <a:bodyPr/>
          <a:lstStyle/>
          <a:p>
            <a:fld id="{7BF27BE1-994B-4214-A6A2-504D0339D657}" type="datetime8">
              <a:rPr lang="en-US" smtClean="0">
                <a:latin typeface="Segoe Semibold"/>
              </a:rPr>
              <a:pPr/>
              <a:t>6/19/2007 5:39 AM</a:t>
            </a:fld>
            <a:endParaRPr lang="en-US" smtClean="0">
              <a:latin typeface="Segoe Semibold"/>
            </a:endParaRPr>
          </a:p>
        </p:txBody>
      </p:sp>
      <p:sp>
        <p:nvSpPr>
          <p:cNvPr id="6042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60422" name="Slide Number Placeholder 6"/>
          <p:cNvSpPr>
            <a:spLocks noGrp="1"/>
          </p:cNvSpPr>
          <p:nvPr>
            <p:ph type="sldNum" sz="quarter" idx="5"/>
          </p:nvPr>
        </p:nvSpPr>
        <p:spPr>
          <a:noFill/>
        </p:spPr>
        <p:txBody>
          <a:bodyPr/>
          <a:lstStyle/>
          <a:p>
            <a:fld id="{CAAB8A46-372F-4504-B2DF-3E9F31B30814}" type="slidenum">
              <a:rPr lang="en-US" smtClean="0">
                <a:latin typeface="Segoe Semibold"/>
              </a:rPr>
              <a:pPr/>
              <a:t>58</a:t>
            </a:fld>
            <a:endParaRPr lang="en-US" smtClean="0">
              <a:latin typeface="Segoe Semibo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44035" name="Header Placeholder 3"/>
          <p:cNvSpPr>
            <a:spLocks noGrp="1"/>
          </p:cNvSpPr>
          <p:nvPr>
            <p:ph type="hdr" sz="quarter"/>
          </p:nvPr>
        </p:nvSpPr>
        <p:spPr>
          <a:noFill/>
        </p:spPr>
        <p:txBody>
          <a:bodyPr/>
          <a:lstStyle/>
          <a:p>
            <a:endParaRPr lang="en-US" smtClean="0">
              <a:latin typeface="Segoe Semibold"/>
            </a:endParaRPr>
          </a:p>
        </p:txBody>
      </p:sp>
      <p:sp>
        <p:nvSpPr>
          <p:cNvPr id="44036" name="Date Placeholder 4"/>
          <p:cNvSpPr>
            <a:spLocks noGrp="1"/>
          </p:cNvSpPr>
          <p:nvPr>
            <p:ph type="dt" sz="quarter" idx="1"/>
          </p:nvPr>
        </p:nvSpPr>
        <p:spPr>
          <a:noFill/>
        </p:spPr>
        <p:txBody>
          <a:bodyPr/>
          <a:lstStyle/>
          <a:p>
            <a:fld id="{F6FDC3EB-86DE-4AE6-85E7-617151625B25}" type="datetime8">
              <a:rPr lang="en-US" smtClean="0">
                <a:latin typeface="Segoe Semibold"/>
              </a:rPr>
              <a:pPr/>
              <a:t>6/19/2007 5:39 AM</a:t>
            </a:fld>
            <a:endParaRPr lang="en-US" smtClean="0">
              <a:latin typeface="Segoe Semibold"/>
            </a:endParaRPr>
          </a:p>
        </p:txBody>
      </p:sp>
      <p:sp>
        <p:nvSpPr>
          <p:cNvPr id="4403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44038" name="Slide Number Placeholder 6"/>
          <p:cNvSpPr>
            <a:spLocks noGrp="1"/>
          </p:cNvSpPr>
          <p:nvPr>
            <p:ph type="sldNum" sz="quarter" idx="5"/>
          </p:nvPr>
        </p:nvSpPr>
        <p:spPr>
          <a:noFill/>
        </p:spPr>
        <p:txBody>
          <a:bodyPr/>
          <a:lstStyle/>
          <a:p>
            <a:fld id="{544D36BE-4495-4907-9775-6F961F8B8032}" type="slidenum">
              <a:rPr lang="en-US" smtClean="0">
                <a:latin typeface="Segoe Semibold"/>
              </a:rPr>
              <a:pPr/>
              <a:t>59</a:t>
            </a:fld>
            <a:endParaRPr lang="en-US" smtClean="0">
              <a:latin typeface="Segoe Semibo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a:ln/>
        </p:spPr>
      </p:sp>
      <p:sp>
        <p:nvSpPr>
          <p:cNvPr id="72706" name="Notes Placeholder 2"/>
          <p:cNvSpPr>
            <a:spLocks noGrp="1"/>
          </p:cNvSpPr>
          <p:nvPr>
            <p:ph type="body" idx="1"/>
          </p:nvPr>
        </p:nvSpPr>
        <p:spPr>
          <a:noFill/>
          <a:ln/>
        </p:spPr>
        <p:txBody>
          <a:bodyPr/>
          <a:lstStyle/>
          <a:p>
            <a:pPr eaLnBrk="1" hangingPunct="1"/>
            <a:endParaRPr lang="en-US" smtClean="0">
              <a:latin typeface="Segoe"/>
            </a:endParaRPr>
          </a:p>
        </p:txBody>
      </p:sp>
      <p:sp>
        <p:nvSpPr>
          <p:cNvPr id="72707" name="Header Placeholder 3"/>
          <p:cNvSpPr>
            <a:spLocks noGrp="1"/>
          </p:cNvSpPr>
          <p:nvPr>
            <p:ph type="hdr" sz="quarter"/>
          </p:nvPr>
        </p:nvSpPr>
        <p:spPr>
          <a:noFill/>
        </p:spPr>
        <p:txBody>
          <a:bodyPr/>
          <a:lstStyle/>
          <a:p>
            <a:endParaRPr lang="en-US" smtClean="0">
              <a:latin typeface="Segoe Semibold"/>
            </a:endParaRPr>
          </a:p>
        </p:txBody>
      </p:sp>
      <p:sp>
        <p:nvSpPr>
          <p:cNvPr id="72708" name="Date Placeholder 4"/>
          <p:cNvSpPr>
            <a:spLocks noGrp="1"/>
          </p:cNvSpPr>
          <p:nvPr>
            <p:ph type="dt" sz="quarter" idx="1"/>
          </p:nvPr>
        </p:nvSpPr>
        <p:spPr>
          <a:noFill/>
        </p:spPr>
        <p:txBody>
          <a:bodyPr/>
          <a:lstStyle/>
          <a:p>
            <a:fld id="{236AF2B2-5B21-42BC-AF7C-FCE6544F75FC}" type="datetime8">
              <a:rPr lang="en-US" smtClean="0">
                <a:latin typeface="Segoe Semibold"/>
              </a:rPr>
              <a:pPr/>
              <a:t>6/19/2007 5:39 AM</a:t>
            </a:fld>
            <a:endParaRPr lang="en-US" smtClean="0">
              <a:latin typeface="Segoe Semibold"/>
            </a:endParaRPr>
          </a:p>
        </p:txBody>
      </p:sp>
      <p:sp>
        <p:nvSpPr>
          <p:cNvPr id="7270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72710" name="Slide Number Placeholder 6"/>
          <p:cNvSpPr>
            <a:spLocks noGrp="1"/>
          </p:cNvSpPr>
          <p:nvPr>
            <p:ph type="sldNum" sz="quarter" idx="5"/>
          </p:nvPr>
        </p:nvSpPr>
        <p:spPr>
          <a:noFill/>
        </p:spPr>
        <p:txBody>
          <a:bodyPr/>
          <a:lstStyle/>
          <a:p>
            <a:fld id="{F86BBA33-84F4-4821-B48D-E3B1F595D489}" type="slidenum">
              <a:rPr lang="en-US" smtClean="0">
                <a:latin typeface="Segoe Semibold"/>
              </a:rPr>
              <a:pPr/>
              <a:t>62</a:t>
            </a:fld>
            <a:endParaRPr lang="en-US" smtClean="0">
              <a:latin typeface="Segoe Semibo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6/19/2007 5:39 AM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64</a:t>
            </a:fld>
            <a:endParaRPr lang="en-US" smtClean="0">
              <a:latin typeface="Segoe Semibo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08547" name="Header Placeholder 3"/>
          <p:cNvSpPr>
            <a:spLocks noGrp="1"/>
          </p:cNvSpPr>
          <p:nvPr>
            <p:ph type="hdr" sz="quarter"/>
          </p:nvPr>
        </p:nvSpPr>
        <p:spPr>
          <a:noFill/>
        </p:spPr>
        <p:txBody>
          <a:bodyPr/>
          <a:lstStyle/>
          <a:p>
            <a:endParaRPr lang="en-US" smtClean="0">
              <a:latin typeface="Segoe Semibold"/>
            </a:endParaRPr>
          </a:p>
        </p:txBody>
      </p:sp>
      <p:sp>
        <p:nvSpPr>
          <p:cNvPr id="108548" name="Date Placeholder 4"/>
          <p:cNvSpPr>
            <a:spLocks noGrp="1"/>
          </p:cNvSpPr>
          <p:nvPr>
            <p:ph type="dt" sz="quarter" idx="1"/>
          </p:nvPr>
        </p:nvSpPr>
        <p:spPr>
          <a:noFill/>
        </p:spPr>
        <p:txBody>
          <a:bodyPr/>
          <a:lstStyle/>
          <a:p>
            <a:fld id="{95348B55-8939-486A-9DA3-6BF8421605E3}" type="datetime8">
              <a:rPr lang="en-US" smtClean="0">
                <a:latin typeface="Segoe Semibold"/>
              </a:rPr>
              <a:pPr/>
              <a:t>6/19/2007 5:39 AM</a:t>
            </a:fld>
            <a:endParaRPr lang="en-US" smtClean="0">
              <a:latin typeface="Segoe Semibold"/>
            </a:endParaRPr>
          </a:p>
        </p:txBody>
      </p:sp>
      <p:sp>
        <p:nvSpPr>
          <p:cNvPr id="1085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8550" name="Slide Number Placeholder 6"/>
          <p:cNvSpPr>
            <a:spLocks noGrp="1"/>
          </p:cNvSpPr>
          <p:nvPr>
            <p:ph type="sldNum" sz="quarter" idx="5"/>
          </p:nvPr>
        </p:nvSpPr>
        <p:spPr>
          <a:noFill/>
        </p:spPr>
        <p:txBody>
          <a:bodyPr/>
          <a:lstStyle/>
          <a:p>
            <a:fld id="{98832B39-011F-4B3C-858F-816A60214177}" type="slidenum">
              <a:rPr lang="en-US" smtClean="0">
                <a:latin typeface="Segoe Semibold"/>
              </a:rPr>
              <a:pPr/>
              <a:t>65</a:t>
            </a:fld>
            <a:endParaRPr lang="en-US" smtClean="0">
              <a:latin typeface="Segoe Semibo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110595" name="Header Placeholder 3"/>
          <p:cNvSpPr>
            <a:spLocks noGrp="1"/>
          </p:cNvSpPr>
          <p:nvPr>
            <p:ph type="hdr" sz="quarter"/>
          </p:nvPr>
        </p:nvSpPr>
        <p:spPr>
          <a:noFill/>
        </p:spPr>
        <p:txBody>
          <a:bodyPr/>
          <a:lstStyle/>
          <a:p>
            <a:endParaRPr lang="en-US" smtClean="0">
              <a:latin typeface="Segoe Semibold"/>
            </a:endParaRPr>
          </a:p>
        </p:txBody>
      </p:sp>
      <p:sp>
        <p:nvSpPr>
          <p:cNvPr id="110596" name="Date Placeholder 4"/>
          <p:cNvSpPr>
            <a:spLocks noGrp="1"/>
          </p:cNvSpPr>
          <p:nvPr>
            <p:ph type="dt" sz="quarter" idx="1"/>
          </p:nvPr>
        </p:nvSpPr>
        <p:spPr>
          <a:noFill/>
        </p:spPr>
        <p:txBody>
          <a:bodyPr/>
          <a:lstStyle/>
          <a:p>
            <a:fld id="{F8C92079-0FB9-4F19-A2E1-3C38DFD5B209}" type="datetime8">
              <a:rPr lang="en-US" smtClean="0">
                <a:latin typeface="Segoe Semibold"/>
              </a:rPr>
              <a:pPr/>
              <a:t>6/19/2007 5:39 AM</a:t>
            </a:fld>
            <a:endParaRPr lang="en-US" smtClean="0">
              <a:latin typeface="Segoe Semibold"/>
            </a:endParaRPr>
          </a:p>
        </p:txBody>
      </p:sp>
      <p:sp>
        <p:nvSpPr>
          <p:cNvPr id="1105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0598" name="Slide Number Placeholder 6"/>
          <p:cNvSpPr>
            <a:spLocks noGrp="1"/>
          </p:cNvSpPr>
          <p:nvPr>
            <p:ph type="sldNum" sz="quarter" idx="5"/>
          </p:nvPr>
        </p:nvSpPr>
        <p:spPr>
          <a:noFill/>
        </p:spPr>
        <p:txBody>
          <a:bodyPr/>
          <a:lstStyle/>
          <a:p>
            <a:fld id="{EF1CC063-1886-49E8-A478-48516804628A}" type="slidenum">
              <a:rPr lang="en-US" smtClean="0">
                <a:latin typeface="Segoe Semibold"/>
              </a:rPr>
              <a:pPr/>
              <a:t>66</a:t>
            </a:fld>
            <a:endParaRPr lang="en-US" smtClean="0">
              <a:latin typeface="Segoe Semibo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xfrm>
            <a:off x="414338" y="3798888"/>
            <a:ext cx="6021387" cy="228600"/>
          </a:xfrm>
          <a:noFill/>
          <a:ln/>
        </p:spPr>
        <p:txBody>
          <a:bodyPr/>
          <a:lstStyle/>
          <a:p>
            <a:pPr eaLnBrk="1" hangingPunct="1"/>
            <a:endParaRPr lang="en-US" smtClean="0">
              <a:latin typeface="Segoe"/>
            </a:endParaRPr>
          </a:p>
        </p:txBody>
      </p:sp>
      <p:sp>
        <p:nvSpPr>
          <p:cNvPr id="112643" name="Header Placeholder 3"/>
          <p:cNvSpPr>
            <a:spLocks noGrp="1"/>
          </p:cNvSpPr>
          <p:nvPr>
            <p:ph type="hdr" sz="quarter"/>
          </p:nvPr>
        </p:nvSpPr>
        <p:spPr>
          <a:noFill/>
        </p:spPr>
        <p:txBody>
          <a:bodyPr/>
          <a:lstStyle/>
          <a:p>
            <a:endParaRPr lang="en-US" smtClean="0">
              <a:latin typeface="Segoe Semibold"/>
            </a:endParaRPr>
          </a:p>
        </p:txBody>
      </p:sp>
      <p:sp>
        <p:nvSpPr>
          <p:cNvPr id="112644" name="Date Placeholder 4"/>
          <p:cNvSpPr>
            <a:spLocks noGrp="1"/>
          </p:cNvSpPr>
          <p:nvPr>
            <p:ph type="dt" sz="quarter" idx="1"/>
          </p:nvPr>
        </p:nvSpPr>
        <p:spPr>
          <a:noFill/>
        </p:spPr>
        <p:txBody>
          <a:bodyPr/>
          <a:lstStyle/>
          <a:p>
            <a:fld id="{3D2A9DC2-A718-44B3-8BBE-1C5DC5354177}" type="datetime8">
              <a:rPr lang="en-US" smtClean="0">
                <a:latin typeface="Segoe Semibold"/>
              </a:rPr>
              <a:pPr/>
              <a:t>6/19/2007 5:39 AM</a:t>
            </a:fld>
            <a:endParaRPr lang="en-US" smtClean="0">
              <a:latin typeface="Segoe Semibold"/>
            </a:endParaRPr>
          </a:p>
        </p:txBody>
      </p:sp>
      <p:sp>
        <p:nvSpPr>
          <p:cNvPr id="1126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2646" name="Slide Number Placeholder 6"/>
          <p:cNvSpPr>
            <a:spLocks noGrp="1"/>
          </p:cNvSpPr>
          <p:nvPr>
            <p:ph type="sldNum" sz="quarter" idx="5"/>
          </p:nvPr>
        </p:nvSpPr>
        <p:spPr>
          <a:noFill/>
        </p:spPr>
        <p:txBody>
          <a:bodyPr/>
          <a:lstStyle/>
          <a:p>
            <a:fld id="{76B8E918-A6C2-4A64-BA09-D83EEA178182}" type="slidenum">
              <a:rPr lang="en-US" smtClean="0">
                <a:latin typeface="Segoe Semibold"/>
              </a:rPr>
              <a:pPr/>
              <a:t>67</a:t>
            </a:fld>
            <a:endParaRPr lang="en-US" smtClean="0">
              <a:latin typeface="Segoe Semibo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1146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114691" name="Header Placeholder 3"/>
          <p:cNvSpPr>
            <a:spLocks noGrp="1"/>
          </p:cNvSpPr>
          <p:nvPr>
            <p:ph type="hdr" sz="quarter"/>
          </p:nvPr>
        </p:nvSpPr>
        <p:spPr>
          <a:noFill/>
        </p:spPr>
        <p:txBody>
          <a:bodyPr/>
          <a:lstStyle/>
          <a:p>
            <a:endParaRPr lang="en-US" smtClean="0">
              <a:latin typeface="Segoe Semibold"/>
            </a:endParaRPr>
          </a:p>
        </p:txBody>
      </p:sp>
      <p:sp>
        <p:nvSpPr>
          <p:cNvPr id="114692" name="Date Placeholder 4"/>
          <p:cNvSpPr>
            <a:spLocks noGrp="1"/>
          </p:cNvSpPr>
          <p:nvPr>
            <p:ph type="dt" sz="quarter" idx="1"/>
          </p:nvPr>
        </p:nvSpPr>
        <p:spPr>
          <a:noFill/>
        </p:spPr>
        <p:txBody>
          <a:bodyPr/>
          <a:lstStyle/>
          <a:p>
            <a:fld id="{8F99C8DC-D2A8-40B6-B9B7-533F6A18AED8}" type="datetime8">
              <a:rPr lang="en-US" smtClean="0">
                <a:latin typeface="Segoe Semibold"/>
              </a:rPr>
              <a:pPr/>
              <a:t>6/19/2007 5:39 AM</a:t>
            </a:fld>
            <a:endParaRPr lang="en-US" smtClean="0">
              <a:latin typeface="Segoe Semibold"/>
            </a:endParaRPr>
          </a:p>
        </p:txBody>
      </p:sp>
      <p:sp>
        <p:nvSpPr>
          <p:cNvPr id="1146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4694" name="Slide Number Placeholder 6"/>
          <p:cNvSpPr>
            <a:spLocks noGrp="1"/>
          </p:cNvSpPr>
          <p:nvPr>
            <p:ph type="sldNum" sz="quarter" idx="5"/>
          </p:nvPr>
        </p:nvSpPr>
        <p:spPr>
          <a:noFill/>
        </p:spPr>
        <p:txBody>
          <a:bodyPr/>
          <a:lstStyle/>
          <a:p>
            <a:fld id="{9EB3B4B5-1D95-4172-9D20-FB4F634D3E06}" type="slidenum">
              <a:rPr lang="en-US" smtClean="0">
                <a:latin typeface="Segoe Semibold"/>
              </a:rPr>
              <a:pPr/>
              <a:t>68</a:t>
            </a:fld>
            <a:endParaRPr lang="en-US" smtClean="0">
              <a:latin typeface="Segoe Semibo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6/19/2007 5:38 AM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4</a:t>
            </a:fld>
            <a:endParaRPr lang="en-US" smtClean="0">
              <a:latin typeface="Segoe Semibo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106499" name="Header Placeholder 3"/>
          <p:cNvSpPr>
            <a:spLocks noGrp="1"/>
          </p:cNvSpPr>
          <p:nvPr>
            <p:ph type="hdr" sz="quarter"/>
          </p:nvPr>
        </p:nvSpPr>
        <p:spPr>
          <a:noFill/>
        </p:spPr>
        <p:txBody>
          <a:bodyPr/>
          <a:lstStyle/>
          <a:p>
            <a:endParaRPr lang="en-US" smtClean="0">
              <a:latin typeface="Segoe Semibold"/>
            </a:endParaRPr>
          </a:p>
        </p:txBody>
      </p:sp>
      <p:sp>
        <p:nvSpPr>
          <p:cNvPr id="106500" name="Date Placeholder 4"/>
          <p:cNvSpPr>
            <a:spLocks noGrp="1"/>
          </p:cNvSpPr>
          <p:nvPr>
            <p:ph type="dt" sz="quarter" idx="1"/>
          </p:nvPr>
        </p:nvSpPr>
        <p:spPr>
          <a:noFill/>
        </p:spPr>
        <p:txBody>
          <a:bodyPr/>
          <a:lstStyle/>
          <a:p>
            <a:fld id="{312E5400-3081-4A61-A699-55E8EB46B956}" type="datetime8">
              <a:rPr lang="en-US" smtClean="0">
                <a:latin typeface="Segoe Semibold"/>
              </a:rPr>
              <a:pPr/>
              <a:t>6/19/2007 5:39 AM</a:t>
            </a:fld>
            <a:endParaRPr lang="en-US" smtClean="0">
              <a:latin typeface="Segoe Semibold"/>
            </a:endParaRPr>
          </a:p>
        </p:txBody>
      </p:sp>
      <p:sp>
        <p:nvSpPr>
          <p:cNvPr id="10650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06502" name="Slide Number Placeholder 6"/>
          <p:cNvSpPr>
            <a:spLocks noGrp="1"/>
          </p:cNvSpPr>
          <p:nvPr>
            <p:ph type="sldNum" sz="quarter" idx="5"/>
          </p:nvPr>
        </p:nvSpPr>
        <p:spPr>
          <a:noFill/>
        </p:spPr>
        <p:txBody>
          <a:bodyPr/>
          <a:lstStyle/>
          <a:p>
            <a:fld id="{F7788A39-C525-43A5-95B6-00DD995A7365}" type="slidenum">
              <a:rPr lang="en-US" smtClean="0">
                <a:latin typeface="Segoe Semibold"/>
              </a:rPr>
              <a:pPr/>
              <a:t>69</a:t>
            </a:fld>
            <a:endParaRPr lang="en-US" smtClean="0">
              <a:latin typeface="Segoe Semibo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1146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114691" name="Header Placeholder 3"/>
          <p:cNvSpPr>
            <a:spLocks noGrp="1"/>
          </p:cNvSpPr>
          <p:nvPr>
            <p:ph type="hdr" sz="quarter"/>
          </p:nvPr>
        </p:nvSpPr>
        <p:spPr>
          <a:noFill/>
        </p:spPr>
        <p:txBody>
          <a:bodyPr/>
          <a:lstStyle/>
          <a:p>
            <a:endParaRPr lang="en-US" smtClean="0">
              <a:latin typeface="Segoe Semibold"/>
            </a:endParaRPr>
          </a:p>
        </p:txBody>
      </p:sp>
      <p:sp>
        <p:nvSpPr>
          <p:cNvPr id="114692" name="Date Placeholder 4"/>
          <p:cNvSpPr>
            <a:spLocks noGrp="1"/>
          </p:cNvSpPr>
          <p:nvPr>
            <p:ph type="dt" sz="quarter" idx="1"/>
          </p:nvPr>
        </p:nvSpPr>
        <p:spPr>
          <a:noFill/>
        </p:spPr>
        <p:txBody>
          <a:bodyPr/>
          <a:lstStyle/>
          <a:p>
            <a:fld id="{8F99C8DC-D2A8-40B6-B9B7-533F6A18AED8}" type="datetime8">
              <a:rPr lang="en-US" smtClean="0">
                <a:latin typeface="Segoe Semibold"/>
              </a:rPr>
              <a:pPr/>
              <a:t>6/19/2007 5:39 AM</a:t>
            </a:fld>
            <a:endParaRPr lang="en-US" smtClean="0">
              <a:latin typeface="Segoe Semibold"/>
            </a:endParaRPr>
          </a:p>
        </p:txBody>
      </p:sp>
      <p:sp>
        <p:nvSpPr>
          <p:cNvPr id="1146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14694" name="Slide Number Placeholder 6"/>
          <p:cNvSpPr>
            <a:spLocks noGrp="1"/>
          </p:cNvSpPr>
          <p:nvPr>
            <p:ph type="sldNum" sz="quarter" idx="5"/>
          </p:nvPr>
        </p:nvSpPr>
        <p:spPr>
          <a:noFill/>
        </p:spPr>
        <p:txBody>
          <a:bodyPr/>
          <a:lstStyle/>
          <a:p>
            <a:fld id="{9EB3B4B5-1D95-4172-9D20-FB4F634D3E06}" type="slidenum">
              <a:rPr lang="en-US" smtClean="0">
                <a:latin typeface="Segoe Semibold"/>
              </a:rPr>
              <a:pPr/>
              <a:t>72</a:t>
            </a:fld>
            <a:endParaRPr lang="en-US" smtClean="0">
              <a:latin typeface="Segoe Semibo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82947" name="Header Placeholder 3"/>
          <p:cNvSpPr>
            <a:spLocks noGrp="1"/>
          </p:cNvSpPr>
          <p:nvPr>
            <p:ph type="hdr" sz="quarter"/>
          </p:nvPr>
        </p:nvSpPr>
        <p:spPr>
          <a:noFill/>
        </p:spPr>
        <p:txBody>
          <a:bodyPr/>
          <a:lstStyle/>
          <a:p>
            <a:endParaRPr lang="en-US" smtClean="0">
              <a:latin typeface="Segoe Semibold"/>
            </a:endParaRPr>
          </a:p>
        </p:txBody>
      </p:sp>
      <p:sp>
        <p:nvSpPr>
          <p:cNvPr id="82948" name="Date Placeholder 4"/>
          <p:cNvSpPr>
            <a:spLocks noGrp="1"/>
          </p:cNvSpPr>
          <p:nvPr>
            <p:ph type="dt" sz="quarter" idx="1"/>
          </p:nvPr>
        </p:nvSpPr>
        <p:spPr>
          <a:noFill/>
        </p:spPr>
        <p:txBody>
          <a:bodyPr/>
          <a:lstStyle/>
          <a:p>
            <a:fld id="{1391C0F8-FBDF-46B6-9DF3-69F160975FAB}" type="datetime8">
              <a:rPr lang="en-US" smtClean="0">
                <a:latin typeface="Segoe Semibold"/>
              </a:rPr>
              <a:pPr/>
              <a:t>6/19/2007 5:39 AM</a:t>
            </a:fld>
            <a:endParaRPr lang="en-US" smtClean="0">
              <a:latin typeface="Segoe Semibold"/>
            </a:endParaRPr>
          </a:p>
        </p:txBody>
      </p:sp>
      <p:sp>
        <p:nvSpPr>
          <p:cNvPr id="8294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2950" name="Slide Number Placeholder 6"/>
          <p:cNvSpPr>
            <a:spLocks noGrp="1"/>
          </p:cNvSpPr>
          <p:nvPr>
            <p:ph type="sldNum" sz="quarter" idx="5"/>
          </p:nvPr>
        </p:nvSpPr>
        <p:spPr>
          <a:noFill/>
        </p:spPr>
        <p:txBody>
          <a:bodyPr/>
          <a:lstStyle/>
          <a:p>
            <a:fld id="{C7DA6B9D-83EA-4F46-BA01-37A05A04BFBD}" type="slidenum">
              <a:rPr lang="en-US" smtClean="0">
                <a:latin typeface="Segoe Semibold"/>
              </a:rPr>
              <a:pPr/>
              <a:t>73</a:t>
            </a:fld>
            <a:endParaRPr lang="en-US" smtClean="0">
              <a:latin typeface="Segoe Semibo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84995" name="Header Placeholder 3"/>
          <p:cNvSpPr>
            <a:spLocks noGrp="1"/>
          </p:cNvSpPr>
          <p:nvPr>
            <p:ph type="hdr" sz="quarter"/>
          </p:nvPr>
        </p:nvSpPr>
        <p:spPr>
          <a:noFill/>
        </p:spPr>
        <p:txBody>
          <a:bodyPr/>
          <a:lstStyle/>
          <a:p>
            <a:endParaRPr lang="en-US" smtClean="0">
              <a:latin typeface="Segoe Semibold"/>
            </a:endParaRPr>
          </a:p>
        </p:txBody>
      </p:sp>
      <p:sp>
        <p:nvSpPr>
          <p:cNvPr id="84996" name="Date Placeholder 4"/>
          <p:cNvSpPr>
            <a:spLocks noGrp="1"/>
          </p:cNvSpPr>
          <p:nvPr>
            <p:ph type="dt" sz="quarter" idx="1"/>
          </p:nvPr>
        </p:nvSpPr>
        <p:spPr>
          <a:noFill/>
        </p:spPr>
        <p:txBody>
          <a:bodyPr/>
          <a:lstStyle/>
          <a:p>
            <a:fld id="{B3C6A691-AF22-4FAC-B6A0-FCAC5E88268B}" type="datetime8">
              <a:rPr lang="en-US" smtClean="0">
                <a:latin typeface="Segoe Semibold"/>
              </a:rPr>
              <a:pPr/>
              <a:t>6/19/2007 5:39 AM</a:t>
            </a:fld>
            <a:endParaRPr lang="en-US" smtClean="0">
              <a:latin typeface="Segoe Semibold"/>
            </a:endParaRPr>
          </a:p>
        </p:txBody>
      </p:sp>
      <p:sp>
        <p:nvSpPr>
          <p:cNvPr id="849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4998" name="Slide Number Placeholder 6"/>
          <p:cNvSpPr>
            <a:spLocks noGrp="1"/>
          </p:cNvSpPr>
          <p:nvPr>
            <p:ph type="sldNum" sz="quarter" idx="5"/>
          </p:nvPr>
        </p:nvSpPr>
        <p:spPr>
          <a:noFill/>
        </p:spPr>
        <p:txBody>
          <a:bodyPr/>
          <a:lstStyle/>
          <a:p>
            <a:fld id="{BE6CFA49-ADCB-4BD3-8B7D-0F71C5E9806E}" type="slidenum">
              <a:rPr lang="en-US" smtClean="0">
                <a:latin typeface="Segoe Semibold"/>
              </a:rPr>
              <a:pPr/>
              <a:t>74</a:t>
            </a:fld>
            <a:endParaRPr lang="en-US" smtClean="0">
              <a:latin typeface="Segoe Semibo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a:ln/>
        </p:spPr>
      </p:sp>
      <p:sp>
        <p:nvSpPr>
          <p:cNvPr id="89090" name="Notes Placeholder 2"/>
          <p:cNvSpPr>
            <a:spLocks noGrp="1"/>
          </p:cNvSpPr>
          <p:nvPr>
            <p:ph type="body" idx="1"/>
          </p:nvPr>
        </p:nvSpPr>
        <p:spPr>
          <a:noFill/>
          <a:ln/>
        </p:spPr>
        <p:txBody>
          <a:bodyPr/>
          <a:lstStyle/>
          <a:p>
            <a:pPr eaLnBrk="1" hangingPunct="1"/>
            <a:endParaRPr lang="en-US" smtClean="0">
              <a:latin typeface="Segoe"/>
            </a:endParaRPr>
          </a:p>
        </p:txBody>
      </p:sp>
      <p:sp>
        <p:nvSpPr>
          <p:cNvPr id="89091" name="Header Placeholder 3"/>
          <p:cNvSpPr>
            <a:spLocks noGrp="1"/>
          </p:cNvSpPr>
          <p:nvPr>
            <p:ph type="hdr" sz="quarter"/>
          </p:nvPr>
        </p:nvSpPr>
        <p:spPr>
          <a:noFill/>
        </p:spPr>
        <p:txBody>
          <a:bodyPr/>
          <a:lstStyle/>
          <a:p>
            <a:endParaRPr lang="en-US" smtClean="0">
              <a:latin typeface="Segoe Semibold"/>
            </a:endParaRPr>
          </a:p>
        </p:txBody>
      </p:sp>
      <p:sp>
        <p:nvSpPr>
          <p:cNvPr id="89092" name="Date Placeholder 4"/>
          <p:cNvSpPr>
            <a:spLocks noGrp="1"/>
          </p:cNvSpPr>
          <p:nvPr>
            <p:ph type="dt" sz="quarter" idx="1"/>
          </p:nvPr>
        </p:nvSpPr>
        <p:spPr>
          <a:noFill/>
        </p:spPr>
        <p:txBody>
          <a:bodyPr/>
          <a:lstStyle/>
          <a:p>
            <a:fld id="{282685B7-D8AD-42AB-BE57-A9FF9C27C679}" type="datetime8">
              <a:rPr lang="en-US" smtClean="0">
                <a:latin typeface="Segoe Semibold"/>
              </a:rPr>
              <a:pPr/>
              <a:t>6/19/2007 5:39 AM</a:t>
            </a:fld>
            <a:endParaRPr lang="en-US" smtClean="0">
              <a:latin typeface="Segoe Semibold"/>
            </a:endParaRPr>
          </a:p>
        </p:txBody>
      </p:sp>
      <p:sp>
        <p:nvSpPr>
          <p:cNvPr id="89093"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89094" name="Slide Number Placeholder 6"/>
          <p:cNvSpPr>
            <a:spLocks noGrp="1"/>
          </p:cNvSpPr>
          <p:nvPr>
            <p:ph type="sldNum" sz="quarter" idx="5"/>
          </p:nvPr>
        </p:nvSpPr>
        <p:spPr>
          <a:noFill/>
        </p:spPr>
        <p:txBody>
          <a:bodyPr/>
          <a:lstStyle/>
          <a:p>
            <a:fld id="{0AFBE146-5158-4268-9EF0-D4BCD0849F3C}" type="slidenum">
              <a:rPr lang="en-US" smtClean="0">
                <a:latin typeface="Segoe Semibold"/>
              </a:rPr>
              <a:pPr/>
              <a:t>75</a:t>
            </a:fld>
            <a:endParaRPr lang="en-US" smtClean="0">
              <a:latin typeface="Segoe Semibo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r>
              <a:rPr lang="en-US" sz="17600" dirty="0" smtClean="0"/>
              <a:t>Slides:</a:t>
            </a:r>
          </a:p>
          <a:p>
            <a:pPr lvl="1" eaLnBrk="1" hangingPunct="1">
              <a:defRPr/>
            </a:pPr>
            <a:r>
              <a:rPr lang="en-US" sz="14400" dirty="0" err="1" smtClean="0"/>
              <a:t>Walkthough</a:t>
            </a:r>
            <a:r>
              <a:rPr lang="en-US" sz="14400" dirty="0" smtClean="0"/>
              <a:t> of a Silverlight app basics</a:t>
            </a:r>
          </a:p>
          <a:p>
            <a:pPr lvl="1" eaLnBrk="1" hangingPunct="1">
              <a:defRPr/>
            </a:pPr>
            <a:r>
              <a:rPr lang="en-US" sz="14400" dirty="0" smtClean="0"/>
              <a:t>Default.htm, silverlight.js, </a:t>
            </a:r>
            <a:r>
              <a:rPr lang="en-US" sz="14400" dirty="0" err="1" smtClean="0"/>
              <a:t>app.xaml</a:t>
            </a:r>
            <a:r>
              <a:rPr lang="en-US" sz="14400" dirty="0" smtClean="0"/>
              <a:t>, </a:t>
            </a:r>
            <a:r>
              <a:rPr lang="en-US" sz="14400" dirty="0" err="1" smtClean="0"/>
              <a:t>app.xaml.cs</a:t>
            </a:r>
            <a:r>
              <a:rPr lang="en-US" sz="14400" dirty="0" smtClean="0"/>
              <a:t> - examples</a:t>
            </a:r>
          </a:p>
          <a:p>
            <a:pPr lvl="1" eaLnBrk="1" hangingPunct="1">
              <a:defRPr/>
            </a:pPr>
            <a:r>
              <a:rPr lang="en-US" sz="14400" dirty="0" smtClean="0"/>
              <a:t>Loaded event</a:t>
            </a:r>
          </a:p>
          <a:p>
            <a:pPr lvl="1" eaLnBrk="1" hangingPunct="1">
              <a:defRPr/>
            </a:pPr>
            <a:endParaRPr lang="en-US" sz="16000" dirty="0" smtClean="0"/>
          </a:p>
          <a:p>
            <a:pPr eaLnBrk="1" hangingPunct="1">
              <a:defRPr/>
            </a:pPr>
            <a:r>
              <a:rPr lang="en-US" sz="17600" dirty="0" smtClean="0"/>
              <a:t>Demo:</a:t>
            </a:r>
          </a:p>
          <a:p>
            <a:pPr lvl="1" eaLnBrk="1" hangingPunct="1">
              <a:defRPr/>
            </a:pPr>
            <a:r>
              <a:rPr lang="en-US" sz="14400" dirty="0" smtClean="0"/>
              <a:t>Create New Project</a:t>
            </a:r>
          </a:p>
          <a:p>
            <a:pPr lvl="1" eaLnBrk="1" hangingPunct="1">
              <a:defRPr/>
            </a:pPr>
            <a:r>
              <a:rPr lang="en-US" sz="14400" dirty="0" smtClean="0"/>
              <a:t>Reference Files</a:t>
            </a:r>
          </a:p>
          <a:p>
            <a:pPr lvl="1" eaLnBrk="1" hangingPunct="1">
              <a:defRPr/>
            </a:pPr>
            <a:r>
              <a:rPr lang="en-US" sz="14400" dirty="0" smtClean="0"/>
              <a:t>Run from multiple browsers</a:t>
            </a:r>
          </a:p>
          <a:p>
            <a:pPr lvl="1" eaLnBrk="1" hangingPunct="1">
              <a:defRPr/>
            </a:pPr>
            <a:r>
              <a:rPr lang="en-US" sz="14400" dirty="0" smtClean="0"/>
              <a:t>Write some loaded event code</a:t>
            </a:r>
          </a:p>
          <a:p>
            <a:pPr lvl="1" eaLnBrk="1" hangingPunct="1">
              <a:defRPr/>
            </a:pPr>
            <a:r>
              <a:rPr lang="en-US" sz="14400" dirty="0" smtClean="0"/>
              <a:t>F5 / Debug</a:t>
            </a:r>
          </a:p>
        </p:txBody>
      </p:sp>
      <p:sp>
        <p:nvSpPr>
          <p:cNvPr id="91139" name="Header Placeholder 3"/>
          <p:cNvSpPr>
            <a:spLocks noGrp="1"/>
          </p:cNvSpPr>
          <p:nvPr>
            <p:ph type="hdr" sz="quarter"/>
          </p:nvPr>
        </p:nvSpPr>
        <p:spPr>
          <a:noFill/>
        </p:spPr>
        <p:txBody>
          <a:bodyPr/>
          <a:lstStyle/>
          <a:p>
            <a:endParaRPr lang="en-US" smtClean="0">
              <a:latin typeface="Segoe Semibold"/>
            </a:endParaRPr>
          </a:p>
        </p:txBody>
      </p:sp>
      <p:sp>
        <p:nvSpPr>
          <p:cNvPr id="91140" name="Date Placeholder 4"/>
          <p:cNvSpPr>
            <a:spLocks noGrp="1"/>
          </p:cNvSpPr>
          <p:nvPr>
            <p:ph type="dt" sz="quarter" idx="1"/>
          </p:nvPr>
        </p:nvSpPr>
        <p:spPr>
          <a:noFill/>
        </p:spPr>
        <p:txBody>
          <a:bodyPr/>
          <a:lstStyle/>
          <a:p>
            <a:fld id="{ACBC6786-FDD0-467C-9D0E-8D6662D4E020}" type="datetime8">
              <a:rPr lang="en-US" smtClean="0">
                <a:latin typeface="Segoe Semibold"/>
              </a:rPr>
              <a:pPr/>
              <a:t>6/19/2007 5:39 AM</a:t>
            </a:fld>
            <a:endParaRPr lang="en-US" smtClean="0">
              <a:latin typeface="Segoe Semibold"/>
            </a:endParaRPr>
          </a:p>
        </p:txBody>
      </p:sp>
      <p:sp>
        <p:nvSpPr>
          <p:cNvPr id="911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1142" name="Slide Number Placeholder 6"/>
          <p:cNvSpPr>
            <a:spLocks noGrp="1"/>
          </p:cNvSpPr>
          <p:nvPr>
            <p:ph type="sldNum" sz="quarter" idx="5"/>
          </p:nvPr>
        </p:nvSpPr>
        <p:spPr>
          <a:noFill/>
        </p:spPr>
        <p:txBody>
          <a:bodyPr/>
          <a:lstStyle/>
          <a:p>
            <a:fld id="{EEA00DB5-074A-423F-8BC3-4BF804021BCA}" type="slidenum">
              <a:rPr lang="en-US" smtClean="0">
                <a:latin typeface="Segoe Semibold"/>
              </a:rPr>
              <a:pPr/>
              <a:t>76</a:t>
            </a:fld>
            <a:endParaRPr lang="en-US" smtClean="0">
              <a:latin typeface="Segoe Semibo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93187" name="Header Placeholder 3"/>
          <p:cNvSpPr>
            <a:spLocks noGrp="1"/>
          </p:cNvSpPr>
          <p:nvPr>
            <p:ph type="hdr" sz="quarter"/>
          </p:nvPr>
        </p:nvSpPr>
        <p:spPr>
          <a:noFill/>
        </p:spPr>
        <p:txBody>
          <a:bodyPr/>
          <a:lstStyle/>
          <a:p>
            <a:endParaRPr lang="en-US" smtClean="0">
              <a:latin typeface="Segoe Semibold"/>
            </a:endParaRPr>
          </a:p>
        </p:txBody>
      </p:sp>
      <p:sp>
        <p:nvSpPr>
          <p:cNvPr id="93188" name="Date Placeholder 4"/>
          <p:cNvSpPr>
            <a:spLocks noGrp="1"/>
          </p:cNvSpPr>
          <p:nvPr>
            <p:ph type="dt" sz="quarter" idx="1"/>
          </p:nvPr>
        </p:nvSpPr>
        <p:spPr>
          <a:noFill/>
        </p:spPr>
        <p:txBody>
          <a:bodyPr/>
          <a:lstStyle/>
          <a:p>
            <a:fld id="{D085DBA3-084F-4459-B0AC-E51CB152E7EB}" type="datetime8">
              <a:rPr lang="en-US" smtClean="0">
                <a:latin typeface="Segoe Semibold"/>
              </a:rPr>
              <a:pPr/>
              <a:t>6/19/2007 5:39 AM</a:t>
            </a:fld>
            <a:endParaRPr lang="en-US" smtClean="0">
              <a:latin typeface="Segoe Semibold"/>
            </a:endParaRPr>
          </a:p>
        </p:txBody>
      </p:sp>
      <p:sp>
        <p:nvSpPr>
          <p:cNvPr id="9318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3190" name="Slide Number Placeholder 6"/>
          <p:cNvSpPr>
            <a:spLocks noGrp="1"/>
          </p:cNvSpPr>
          <p:nvPr>
            <p:ph type="sldNum" sz="quarter" idx="5"/>
          </p:nvPr>
        </p:nvSpPr>
        <p:spPr>
          <a:noFill/>
        </p:spPr>
        <p:txBody>
          <a:bodyPr/>
          <a:lstStyle/>
          <a:p>
            <a:fld id="{6C3BD1E8-7146-4618-BD5D-D7DC751E426D}" type="slidenum">
              <a:rPr lang="en-US" smtClean="0">
                <a:latin typeface="Segoe Semibold"/>
              </a:rPr>
              <a:pPr/>
              <a:t>77</a:t>
            </a:fld>
            <a:endParaRPr lang="en-US" smtClean="0">
              <a:latin typeface="Segoe Semibo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a:ln/>
        </p:spPr>
      </p:sp>
      <p:sp>
        <p:nvSpPr>
          <p:cNvPr id="96258" name="Notes Placeholder 2"/>
          <p:cNvSpPr>
            <a:spLocks noGrp="1"/>
          </p:cNvSpPr>
          <p:nvPr>
            <p:ph type="body" idx="1"/>
          </p:nvPr>
        </p:nvSpPr>
        <p:spPr>
          <a:noFill/>
          <a:ln/>
        </p:spPr>
        <p:txBody>
          <a:bodyPr/>
          <a:lstStyle/>
          <a:p>
            <a:pPr eaLnBrk="1" hangingPunct="1"/>
            <a:endParaRPr lang="en-US" smtClean="0">
              <a:latin typeface="Segoe"/>
            </a:endParaRPr>
          </a:p>
        </p:txBody>
      </p:sp>
      <p:sp>
        <p:nvSpPr>
          <p:cNvPr id="96259" name="Header Placeholder 3"/>
          <p:cNvSpPr>
            <a:spLocks noGrp="1"/>
          </p:cNvSpPr>
          <p:nvPr>
            <p:ph type="hdr" sz="quarter"/>
          </p:nvPr>
        </p:nvSpPr>
        <p:spPr>
          <a:noFill/>
        </p:spPr>
        <p:txBody>
          <a:bodyPr/>
          <a:lstStyle/>
          <a:p>
            <a:endParaRPr lang="en-US" smtClean="0">
              <a:latin typeface="Segoe Semibold"/>
            </a:endParaRPr>
          </a:p>
        </p:txBody>
      </p:sp>
      <p:sp>
        <p:nvSpPr>
          <p:cNvPr id="96260" name="Date Placeholder 4"/>
          <p:cNvSpPr>
            <a:spLocks noGrp="1"/>
          </p:cNvSpPr>
          <p:nvPr>
            <p:ph type="dt" sz="quarter" idx="1"/>
          </p:nvPr>
        </p:nvSpPr>
        <p:spPr>
          <a:noFill/>
        </p:spPr>
        <p:txBody>
          <a:bodyPr/>
          <a:lstStyle/>
          <a:p>
            <a:fld id="{4DDBC81A-E0CC-4323-9104-772E8CD9A963}" type="datetime8">
              <a:rPr lang="en-US" smtClean="0">
                <a:latin typeface="Segoe Semibold"/>
              </a:rPr>
              <a:pPr/>
              <a:t>6/19/2007 5:39 AM</a:t>
            </a:fld>
            <a:endParaRPr lang="en-US" smtClean="0">
              <a:latin typeface="Segoe Semibold"/>
            </a:endParaRPr>
          </a:p>
        </p:txBody>
      </p:sp>
      <p:sp>
        <p:nvSpPr>
          <p:cNvPr id="9626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96262" name="Slide Number Placeholder 6"/>
          <p:cNvSpPr>
            <a:spLocks noGrp="1"/>
          </p:cNvSpPr>
          <p:nvPr>
            <p:ph type="sldNum" sz="quarter" idx="5"/>
          </p:nvPr>
        </p:nvSpPr>
        <p:spPr>
          <a:noFill/>
        </p:spPr>
        <p:txBody>
          <a:bodyPr/>
          <a:lstStyle/>
          <a:p>
            <a:fld id="{E85C680A-83BA-43BE-A8CF-39085391C114}" type="slidenum">
              <a:rPr lang="en-US" smtClean="0">
                <a:latin typeface="Segoe Semibold"/>
              </a:rPr>
              <a:pPr/>
              <a:t>79</a:t>
            </a:fld>
            <a:endParaRPr lang="en-US" smtClean="0">
              <a:latin typeface="Segoe Semibo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6100" y="558800"/>
            <a:ext cx="5573713" cy="31369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6/19/2007 5:39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80</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p:cNvSpPr>
          <p:nvPr>
            <p:ph type="sldImg"/>
          </p:nvPr>
        </p:nvSpPr>
        <p:spPr>
          <a:ln/>
        </p:spPr>
      </p:sp>
      <p:sp>
        <p:nvSpPr>
          <p:cNvPr id="142338" name="Notes Placeholder 2"/>
          <p:cNvSpPr>
            <a:spLocks noGrp="1"/>
          </p:cNvSpPr>
          <p:nvPr>
            <p:ph type="body" idx="1"/>
          </p:nvPr>
        </p:nvSpPr>
        <p:spPr>
          <a:noFill/>
          <a:ln/>
        </p:spPr>
        <p:txBody>
          <a:bodyPr/>
          <a:lstStyle/>
          <a:p>
            <a:pPr eaLnBrk="1" hangingPunct="1"/>
            <a:endParaRPr lang="en-US" smtClean="0">
              <a:latin typeface="Segoe"/>
            </a:endParaRPr>
          </a:p>
        </p:txBody>
      </p:sp>
      <p:sp>
        <p:nvSpPr>
          <p:cNvPr id="142339" name="Header Placeholder 3"/>
          <p:cNvSpPr>
            <a:spLocks noGrp="1"/>
          </p:cNvSpPr>
          <p:nvPr>
            <p:ph type="hdr" sz="quarter"/>
          </p:nvPr>
        </p:nvSpPr>
        <p:spPr>
          <a:noFill/>
        </p:spPr>
        <p:txBody>
          <a:bodyPr/>
          <a:lstStyle/>
          <a:p>
            <a:endParaRPr lang="en-US" smtClean="0">
              <a:latin typeface="Segoe Semibold"/>
            </a:endParaRPr>
          </a:p>
        </p:txBody>
      </p:sp>
      <p:sp>
        <p:nvSpPr>
          <p:cNvPr id="142340" name="Date Placeholder 4"/>
          <p:cNvSpPr>
            <a:spLocks noGrp="1"/>
          </p:cNvSpPr>
          <p:nvPr>
            <p:ph type="dt" sz="quarter" idx="1"/>
          </p:nvPr>
        </p:nvSpPr>
        <p:spPr>
          <a:noFill/>
        </p:spPr>
        <p:txBody>
          <a:bodyPr/>
          <a:lstStyle/>
          <a:p>
            <a:fld id="{8E8A0397-2765-4283-AD09-4D2AE92396BA}" type="datetime8">
              <a:rPr lang="en-US" smtClean="0">
                <a:latin typeface="Segoe Semibold"/>
              </a:rPr>
              <a:pPr/>
              <a:t>6/19/2007 5:39 AM</a:t>
            </a:fld>
            <a:endParaRPr lang="en-US" smtClean="0">
              <a:latin typeface="Segoe Semibold"/>
            </a:endParaRPr>
          </a:p>
        </p:txBody>
      </p:sp>
      <p:sp>
        <p:nvSpPr>
          <p:cNvPr id="142341"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142342" name="Slide Number Placeholder 6"/>
          <p:cNvSpPr>
            <a:spLocks noGrp="1"/>
          </p:cNvSpPr>
          <p:nvPr>
            <p:ph type="sldNum" sz="quarter" idx="5"/>
          </p:nvPr>
        </p:nvSpPr>
        <p:spPr>
          <a:noFill/>
        </p:spPr>
        <p:txBody>
          <a:bodyPr/>
          <a:lstStyle/>
          <a:p>
            <a:fld id="{B74D2E6E-B023-4E6E-8A2D-5049E233F53E}" type="slidenum">
              <a:rPr lang="en-US" smtClean="0">
                <a:latin typeface="Segoe Semibold"/>
              </a:rPr>
              <a:pPr/>
              <a:t>83</a:t>
            </a:fld>
            <a:endParaRPr lang="en-US" smtClean="0">
              <a:latin typeface="Segoe Semibo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eaLnBrk="1" hangingPunct="1">
              <a:defRPr/>
            </a:pPr>
            <a:endParaRPr lang="en-US" dirty="0" smtClean="0"/>
          </a:p>
          <a:p>
            <a:pPr eaLnBrk="1" hangingPunct="1">
              <a:defRPr/>
            </a:pPr>
            <a:endParaRPr lang="en-US" dirty="0"/>
          </a:p>
        </p:txBody>
      </p:sp>
      <p:sp>
        <p:nvSpPr>
          <p:cNvPr id="21507" name="Header Placeholder 3"/>
          <p:cNvSpPr>
            <a:spLocks noGrp="1"/>
          </p:cNvSpPr>
          <p:nvPr>
            <p:ph type="hdr" sz="quarter"/>
          </p:nvPr>
        </p:nvSpPr>
        <p:spPr>
          <a:noFill/>
        </p:spPr>
        <p:txBody>
          <a:bodyPr/>
          <a:lstStyle/>
          <a:p>
            <a:endParaRPr lang="en-US" smtClean="0">
              <a:latin typeface="Segoe Semibold"/>
            </a:endParaRPr>
          </a:p>
        </p:txBody>
      </p:sp>
      <p:sp>
        <p:nvSpPr>
          <p:cNvPr id="21508" name="Date Placeholder 4"/>
          <p:cNvSpPr>
            <a:spLocks noGrp="1"/>
          </p:cNvSpPr>
          <p:nvPr>
            <p:ph type="dt" sz="quarter" idx="1"/>
          </p:nvPr>
        </p:nvSpPr>
        <p:spPr>
          <a:noFill/>
        </p:spPr>
        <p:txBody>
          <a:bodyPr/>
          <a:lstStyle/>
          <a:p>
            <a:fld id="{31561B8F-C3ED-4CC6-BEA2-34CEF7B2EE0B}" type="datetime8">
              <a:rPr lang="en-US" smtClean="0">
                <a:latin typeface="Segoe Semibold"/>
              </a:rPr>
              <a:pPr/>
              <a:t>6/19/2007 5:38 AM</a:t>
            </a:fld>
            <a:endParaRPr lang="en-US" smtClean="0">
              <a:latin typeface="Segoe Semibold"/>
            </a:endParaRPr>
          </a:p>
        </p:txBody>
      </p:sp>
      <p:sp>
        <p:nvSpPr>
          <p:cNvPr id="21509"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1510" name="Slide Number Placeholder 6"/>
          <p:cNvSpPr>
            <a:spLocks noGrp="1"/>
          </p:cNvSpPr>
          <p:nvPr>
            <p:ph type="sldNum" sz="quarter" idx="5"/>
          </p:nvPr>
        </p:nvSpPr>
        <p:spPr>
          <a:noFill/>
        </p:spPr>
        <p:txBody>
          <a:bodyPr/>
          <a:lstStyle/>
          <a:p>
            <a:fld id="{AB4F35D3-A295-45C6-8A1A-9BF5EC0CA4BB}" type="slidenum">
              <a:rPr lang="en-US" smtClean="0">
                <a:latin typeface="Segoe Semibold"/>
              </a:rPr>
              <a:pPr/>
              <a:t>6</a:t>
            </a:fld>
            <a:endParaRPr lang="en-US" smtClean="0">
              <a:latin typeface="Segoe Semibo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pPr eaLnBrk="1" hangingPunct="1"/>
            <a:endParaRPr lang="en-US" dirty="0" smtClean="0">
              <a:latin typeface="Segoe"/>
            </a:endParaRPr>
          </a:p>
        </p:txBody>
      </p:sp>
      <p:sp>
        <p:nvSpPr>
          <p:cNvPr id="25603" name="Header Placeholder 3"/>
          <p:cNvSpPr>
            <a:spLocks noGrp="1"/>
          </p:cNvSpPr>
          <p:nvPr>
            <p:ph type="hdr" sz="quarter"/>
          </p:nvPr>
        </p:nvSpPr>
        <p:spPr>
          <a:noFill/>
        </p:spPr>
        <p:txBody>
          <a:bodyPr/>
          <a:lstStyle/>
          <a:p>
            <a:endParaRPr lang="en-US" smtClean="0">
              <a:latin typeface="Segoe Semibold"/>
            </a:endParaRPr>
          </a:p>
        </p:txBody>
      </p:sp>
      <p:sp>
        <p:nvSpPr>
          <p:cNvPr id="25604" name="Date Placeholder 4"/>
          <p:cNvSpPr>
            <a:spLocks noGrp="1"/>
          </p:cNvSpPr>
          <p:nvPr>
            <p:ph type="dt" sz="quarter" idx="1"/>
          </p:nvPr>
        </p:nvSpPr>
        <p:spPr>
          <a:noFill/>
        </p:spPr>
        <p:txBody>
          <a:bodyPr/>
          <a:lstStyle/>
          <a:p>
            <a:fld id="{D0513CCD-55F1-4BCA-99D5-D482F7DB8404}" type="datetime8">
              <a:rPr lang="en-US" smtClean="0">
                <a:latin typeface="Segoe Semibold"/>
              </a:rPr>
              <a:pPr/>
              <a:t>6/19/2007 5:38 AM</a:t>
            </a:fld>
            <a:endParaRPr lang="en-US" smtClean="0">
              <a:latin typeface="Segoe Semibold"/>
            </a:endParaRPr>
          </a:p>
        </p:txBody>
      </p:sp>
      <p:sp>
        <p:nvSpPr>
          <p:cNvPr id="2560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5606" name="Slide Number Placeholder 6"/>
          <p:cNvSpPr>
            <a:spLocks noGrp="1"/>
          </p:cNvSpPr>
          <p:nvPr>
            <p:ph type="sldNum" sz="quarter" idx="5"/>
          </p:nvPr>
        </p:nvSpPr>
        <p:spPr>
          <a:noFill/>
        </p:spPr>
        <p:txBody>
          <a:bodyPr/>
          <a:lstStyle/>
          <a:p>
            <a:fld id="{C34FA2D4-EB83-4B4C-8029-C19BCEDDE8F2}" type="slidenum">
              <a:rPr lang="en-US" smtClean="0">
                <a:latin typeface="Segoe Semibold"/>
              </a:rPr>
              <a:pPr/>
              <a:t>8</a:t>
            </a:fld>
            <a:endParaRPr lang="en-US" smtClean="0">
              <a:latin typeface="Segoe Semibo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eaLnBrk="1" hangingPunct="1">
              <a:defRPr/>
            </a:pPr>
            <a:endParaRPr lang="en-US" sz="14400" dirty="0" smtClean="0"/>
          </a:p>
        </p:txBody>
      </p:sp>
      <p:sp>
        <p:nvSpPr>
          <p:cNvPr id="28675" name="Header Placeholder 3"/>
          <p:cNvSpPr>
            <a:spLocks noGrp="1"/>
          </p:cNvSpPr>
          <p:nvPr>
            <p:ph type="hdr" sz="quarter"/>
          </p:nvPr>
        </p:nvSpPr>
        <p:spPr>
          <a:noFill/>
        </p:spPr>
        <p:txBody>
          <a:bodyPr/>
          <a:lstStyle/>
          <a:p>
            <a:endParaRPr lang="en-US" smtClean="0">
              <a:latin typeface="Segoe Semibold"/>
            </a:endParaRPr>
          </a:p>
        </p:txBody>
      </p:sp>
      <p:sp>
        <p:nvSpPr>
          <p:cNvPr id="28676" name="Date Placeholder 4"/>
          <p:cNvSpPr>
            <a:spLocks noGrp="1"/>
          </p:cNvSpPr>
          <p:nvPr>
            <p:ph type="dt" sz="quarter" idx="1"/>
          </p:nvPr>
        </p:nvSpPr>
        <p:spPr>
          <a:noFill/>
        </p:spPr>
        <p:txBody>
          <a:bodyPr/>
          <a:lstStyle/>
          <a:p>
            <a:fld id="{E230092F-5C50-4B01-B602-75FA44BF1DA0}" type="datetime8">
              <a:rPr lang="en-US" smtClean="0">
                <a:latin typeface="Segoe Semibold"/>
              </a:rPr>
              <a:pPr/>
              <a:t>6/19/2007 5:38 AM</a:t>
            </a:fld>
            <a:endParaRPr lang="en-US" smtClean="0">
              <a:latin typeface="Segoe Semibold"/>
            </a:endParaRPr>
          </a:p>
        </p:txBody>
      </p:sp>
      <p:sp>
        <p:nvSpPr>
          <p:cNvPr id="2867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28678" name="Slide Number Placeholder 6"/>
          <p:cNvSpPr>
            <a:spLocks noGrp="1"/>
          </p:cNvSpPr>
          <p:nvPr>
            <p:ph type="sldNum" sz="quarter" idx="5"/>
          </p:nvPr>
        </p:nvSpPr>
        <p:spPr>
          <a:noFill/>
        </p:spPr>
        <p:txBody>
          <a:bodyPr/>
          <a:lstStyle/>
          <a:p>
            <a:fld id="{3E2E32EF-15B0-4A5C-96F4-C77D0EB91592}" type="slidenum">
              <a:rPr lang="en-US" smtClean="0">
                <a:latin typeface="Segoe Semibold"/>
              </a:rPr>
              <a:pPr/>
              <a:t>9</a:t>
            </a:fld>
            <a:endParaRPr lang="en-US" smtClean="0">
              <a:latin typeface="Segoe Semibo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endParaRPr lang="en-US" smtClean="0">
              <a:latin typeface="Segoe"/>
            </a:endParaRPr>
          </a:p>
        </p:txBody>
      </p:sp>
      <p:sp>
        <p:nvSpPr>
          <p:cNvPr id="30723" name="Header Placeholder 3"/>
          <p:cNvSpPr>
            <a:spLocks noGrp="1"/>
          </p:cNvSpPr>
          <p:nvPr>
            <p:ph type="hdr" sz="quarter"/>
          </p:nvPr>
        </p:nvSpPr>
        <p:spPr>
          <a:noFill/>
        </p:spPr>
        <p:txBody>
          <a:bodyPr/>
          <a:lstStyle/>
          <a:p>
            <a:endParaRPr lang="en-US" smtClean="0">
              <a:latin typeface="Segoe Semibold"/>
            </a:endParaRPr>
          </a:p>
        </p:txBody>
      </p:sp>
      <p:sp>
        <p:nvSpPr>
          <p:cNvPr id="30724" name="Date Placeholder 4"/>
          <p:cNvSpPr>
            <a:spLocks noGrp="1"/>
          </p:cNvSpPr>
          <p:nvPr>
            <p:ph type="dt" sz="quarter" idx="1"/>
          </p:nvPr>
        </p:nvSpPr>
        <p:spPr>
          <a:noFill/>
        </p:spPr>
        <p:txBody>
          <a:bodyPr/>
          <a:lstStyle/>
          <a:p>
            <a:fld id="{4F17325D-4315-4C1F-9733-DBCEAA4FEA17}" type="datetime8">
              <a:rPr lang="en-US" smtClean="0">
                <a:latin typeface="Segoe Semibold"/>
              </a:rPr>
              <a:pPr/>
              <a:t>6/19/2007 5:38 AM</a:t>
            </a:fld>
            <a:endParaRPr lang="en-US" smtClean="0">
              <a:latin typeface="Segoe Semibold"/>
            </a:endParaRPr>
          </a:p>
        </p:txBody>
      </p:sp>
      <p:sp>
        <p:nvSpPr>
          <p:cNvPr id="3072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0726" name="Slide Number Placeholder 6"/>
          <p:cNvSpPr>
            <a:spLocks noGrp="1"/>
          </p:cNvSpPr>
          <p:nvPr>
            <p:ph type="sldNum" sz="quarter" idx="5"/>
          </p:nvPr>
        </p:nvSpPr>
        <p:spPr>
          <a:noFill/>
        </p:spPr>
        <p:txBody>
          <a:bodyPr/>
          <a:lstStyle/>
          <a:p>
            <a:fld id="{07F9E0DE-AFBB-46A9-8DBB-FC521997B375}" type="slidenum">
              <a:rPr lang="en-US" smtClean="0">
                <a:latin typeface="Segoe Semibold"/>
              </a:rPr>
              <a:pPr/>
              <a:t>10</a:t>
            </a:fld>
            <a:endParaRPr lang="en-US" smtClean="0">
              <a:latin typeface="Segoe Semibo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3795" name="Header Placeholder 3"/>
          <p:cNvSpPr>
            <a:spLocks noGrp="1"/>
          </p:cNvSpPr>
          <p:nvPr>
            <p:ph type="hdr" sz="quarter"/>
          </p:nvPr>
        </p:nvSpPr>
        <p:spPr>
          <a:noFill/>
        </p:spPr>
        <p:txBody>
          <a:bodyPr/>
          <a:lstStyle/>
          <a:p>
            <a:endParaRPr lang="en-US" smtClean="0">
              <a:latin typeface="Segoe Semibold"/>
            </a:endParaRPr>
          </a:p>
        </p:txBody>
      </p:sp>
      <p:sp>
        <p:nvSpPr>
          <p:cNvPr id="33796" name="Date Placeholder 4"/>
          <p:cNvSpPr>
            <a:spLocks noGrp="1"/>
          </p:cNvSpPr>
          <p:nvPr>
            <p:ph type="dt" sz="quarter" idx="1"/>
          </p:nvPr>
        </p:nvSpPr>
        <p:spPr>
          <a:noFill/>
        </p:spPr>
        <p:txBody>
          <a:bodyPr/>
          <a:lstStyle/>
          <a:p>
            <a:fld id="{64781452-C2DC-4153-9AFF-30A0DFEDB55A}" type="datetime8">
              <a:rPr lang="en-US" smtClean="0">
                <a:latin typeface="Segoe Semibold"/>
              </a:rPr>
              <a:pPr/>
              <a:t>6/19/2007 5:38 AM</a:t>
            </a:fld>
            <a:endParaRPr lang="en-US" smtClean="0">
              <a:latin typeface="Segoe Semibold"/>
            </a:endParaRPr>
          </a:p>
        </p:txBody>
      </p:sp>
      <p:sp>
        <p:nvSpPr>
          <p:cNvPr id="33797"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3798" name="Slide Number Placeholder 6"/>
          <p:cNvSpPr>
            <a:spLocks noGrp="1"/>
          </p:cNvSpPr>
          <p:nvPr>
            <p:ph type="sldNum" sz="quarter" idx="5"/>
          </p:nvPr>
        </p:nvSpPr>
        <p:spPr>
          <a:noFill/>
        </p:spPr>
        <p:txBody>
          <a:bodyPr/>
          <a:lstStyle/>
          <a:p>
            <a:fld id="{115B7DBE-EAB4-4411-B2B2-5ECE675530C3}" type="slidenum">
              <a:rPr lang="en-US" smtClean="0">
                <a:latin typeface="Segoe Semibold"/>
              </a:rPr>
              <a:pPr/>
              <a:t>13</a:t>
            </a:fld>
            <a:endParaRPr lang="en-US" smtClean="0">
              <a:latin typeface="Segoe Semibo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endParaRPr lang="en-US" dirty="0"/>
          </a:p>
        </p:txBody>
      </p:sp>
      <p:sp>
        <p:nvSpPr>
          <p:cNvPr id="35843" name="Header Placeholder 3"/>
          <p:cNvSpPr>
            <a:spLocks noGrp="1"/>
          </p:cNvSpPr>
          <p:nvPr>
            <p:ph type="hdr" sz="quarter"/>
          </p:nvPr>
        </p:nvSpPr>
        <p:spPr>
          <a:noFill/>
        </p:spPr>
        <p:txBody>
          <a:bodyPr/>
          <a:lstStyle/>
          <a:p>
            <a:endParaRPr lang="en-US" smtClean="0">
              <a:latin typeface="Segoe Semibold"/>
            </a:endParaRPr>
          </a:p>
        </p:txBody>
      </p:sp>
      <p:sp>
        <p:nvSpPr>
          <p:cNvPr id="35844" name="Date Placeholder 4"/>
          <p:cNvSpPr>
            <a:spLocks noGrp="1"/>
          </p:cNvSpPr>
          <p:nvPr>
            <p:ph type="dt" sz="quarter" idx="1"/>
          </p:nvPr>
        </p:nvSpPr>
        <p:spPr>
          <a:noFill/>
        </p:spPr>
        <p:txBody>
          <a:bodyPr/>
          <a:lstStyle/>
          <a:p>
            <a:fld id="{52766678-ACCB-43C8-A233-BA3730AD726C}" type="datetime8">
              <a:rPr lang="en-US" smtClean="0">
                <a:latin typeface="Segoe Semibold"/>
              </a:rPr>
              <a:pPr/>
              <a:t>6/19/2007 5:38 AM</a:t>
            </a:fld>
            <a:endParaRPr lang="en-US" smtClean="0">
              <a:latin typeface="Segoe Semibold"/>
            </a:endParaRPr>
          </a:p>
        </p:txBody>
      </p:sp>
      <p:sp>
        <p:nvSpPr>
          <p:cNvPr id="35845" name="Footer Placeholder 5"/>
          <p:cNvSpPr>
            <a:spLocks noGrp="1"/>
          </p:cNvSpPr>
          <p:nvPr>
            <p:ph type="ftr" sz="quarter" idx="4"/>
          </p:nvPr>
        </p:nvSpPr>
        <p:spPr>
          <a:noFill/>
        </p:spPr>
        <p:txBody>
          <a:bodyPr/>
          <a:lstStyle/>
          <a:p>
            <a:r>
              <a:rPr lang="en-US">
                <a:latin typeface="Segoe"/>
              </a:rPr>
              <a:t>© 2007 Microsoft Corporation. All rights reserved. Microsoft, Windows, Windows Vista and other product names are or may be registered trademarks and/or trademarks in the U.S. and/or other countries.</a:t>
            </a:r>
          </a:p>
          <a:p>
            <a:r>
              <a:rPr lang="en-US">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atin typeface="Segoe"/>
              </a:rPr>
            </a:br>
            <a:r>
              <a:rPr lang="en-US">
                <a:latin typeface="Segoe"/>
              </a:rPr>
              <a:t>MICROSOFT MAKES NO WARRANTIES, EXPRESS, IMPLIED OR STATUTORY, AS TO THE INFORMATION IN THIS PRESENTATION.</a:t>
            </a:r>
          </a:p>
          <a:p>
            <a:endParaRPr lang="en-US">
              <a:solidFill>
                <a:schemeClr val="bg2"/>
              </a:solidFill>
              <a:latin typeface="Segoe"/>
            </a:endParaRPr>
          </a:p>
        </p:txBody>
      </p:sp>
      <p:sp>
        <p:nvSpPr>
          <p:cNvPr id="35846" name="Slide Number Placeholder 6"/>
          <p:cNvSpPr>
            <a:spLocks noGrp="1"/>
          </p:cNvSpPr>
          <p:nvPr>
            <p:ph type="sldNum" sz="quarter" idx="5"/>
          </p:nvPr>
        </p:nvSpPr>
        <p:spPr>
          <a:noFill/>
        </p:spPr>
        <p:txBody>
          <a:bodyPr/>
          <a:lstStyle/>
          <a:p>
            <a:fld id="{69497FD6-2007-453E-9B82-71923A28616D}" type="slidenum">
              <a:rPr lang="en-US" smtClean="0">
                <a:latin typeface="Segoe Semibold"/>
              </a:rPr>
              <a:pPr/>
              <a:t>14</a:t>
            </a:fld>
            <a:endParaRPr lang="en-US" smtClean="0">
              <a:latin typeface="Segoe Semibo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284414"/>
            <a:ext cx="12308417" cy="914096"/>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dirty="0"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000">
                <a:solidFill>
                  <a:schemeClr val="tx2"/>
                </a:solidFill>
                <a:effectLst>
                  <a:outerShdw blurRad="38100" dist="38100" dir="2700000" algn="tl">
                    <a:srgbClr val="000000">
                      <a:alpha val="43137"/>
                    </a:srgbClr>
                  </a:outerShdw>
                </a:effectLst>
              </a:defRPr>
            </a:lvl1pPr>
          </a:lstStyle>
          <a:p>
            <a:r>
              <a:rPr lang="en-US" smtClean="0"/>
              <a:t>Click to edit Master subtitle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Text">
    <p:bg>
      <p:bgPr>
        <a:blipFill dpi="0" rotWithShape="0">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lgn="l" defTabSz="1095376" rtl="0" eaLnBrk="1" fontAlgn="base" hangingPunct="1">
              <a:lnSpc>
                <a:spcPct val="90000"/>
              </a:lnSpc>
              <a:spcBef>
                <a:spcPct val="0"/>
              </a:spcBef>
              <a:spcAft>
                <a:spcPct val="0"/>
              </a:spcAft>
            </a:pPr>
            <a:r>
              <a:rPr lang="en-US" smtClean="0"/>
              <a:t>Click to edit Master title style</a:t>
            </a:r>
            <a:endParaRPr lang="en-US" dirty="0"/>
          </a:p>
        </p:txBody>
      </p:sp>
      <p:sp>
        <p:nvSpPr>
          <p:cNvPr id="3" name="Text Placeholder 2"/>
          <p:cNvSpPr>
            <a:spLocks noGrp="1"/>
          </p:cNvSpPr>
          <p:nvPr>
            <p:ph type="body" idx="1"/>
          </p:nvPr>
        </p:nvSpPr>
        <p:spPr>
          <a:xfrm>
            <a:off x="612141" y="1697356"/>
            <a:ext cx="13408659" cy="2972096"/>
          </a:xfrm>
        </p:spPr>
        <p:txBody>
          <a:bodyPr/>
          <a:lstStyle>
            <a:lvl1pPr>
              <a:spcBef>
                <a:spcPts val="1400"/>
              </a:spcBef>
              <a:buFontTx/>
              <a:buBlip>
                <a:blip r:embed="rId3"/>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4"/>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4"/>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4"/>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marL="459106" lvl="0"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Click to edit Master text styles</a:t>
            </a:r>
          </a:p>
          <a:p>
            <a:pPr marL="459106" lvl="1"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Second level</a:t>
            </a:r>
          </a:p>
          <a:p>
            <a:pPr marL="459106" lvl="2"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Third level</a:t>
            </a:r>
          </a:p>
          <a:p>
            <a:pPr marL="459106" lvl="3"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Fourth level</a:t>
            </a:r>
          </a:p>
          <a:p>
            <a:pPr marL="459106" lvl="4" indent="-459106" algn="l" defTabSz="1095376" rtl="0" eaLnBrk="1" fontAlgn="base" hangingPunct="1">
              <a:lnSpc>
                <a:spcPct val="90000"/>
              </a:lnSpc>
              <a:spcBef>
                <a:spcPts val="1400"/>
              </a:spcBef>
              <a:spcAft>
                <a:spcPct val="0"/>
              </a:spcAft>
              <a:buClr>
                <a:schemeClr val="tx2"/>
              </a:buClr>
              <a:buSzPct val="85000"/>
              <a:buFontTx/>
              <a:buBlip>
                <a:blip r:embed="rId5"/>
              </a:buBlip>
            </a:pPr>
            <a:r>
              <a:rPr lang="en-US" smtClean="0"/>
              <a:t>Fifth level</a:t>
            </a:r>
            <a:endParaRPr lang="en-US" dirty="0"/>
          </a:p>
        </p:txBody>
      </p:sp>
      <p:pic>
        <p:nvPicPr>
          <p:cNvPr id="5" name="Picture 4" descr="5-00245_Logo_Bug_2.png"/>
          <p:cNvPicPr>
            <a:picLocks noChangeAspect="1"/>
          </p:cNvPicPr>
          <p:nvPr userDrawn="1"/>
        </p:nvPicPr>
        <p:blipFill>
          <a:blip r:embed="rId6">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slides">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18434" name="Rectangle 2"/>
          <p:cNvSpPr>
            <a:spLocks noGrp="1" noChangeArrowheads="1"/>
          </p:cNvSpPr>
          <p:nvPr>
            <p:ph type="ctrTitle"/>
          </p:nvPr>
        </p:nvSpPr>
        <p:spPr>
          <a:xfrm>
            <a:off x="1164168" y="2825751"/>
            <a:ext cx="12308417" cy="914096"/>
          </a:xfrm>
          <a:noFill/>
          <a:ln w="9525">
            <a:noFill/>
            <a:miter lim="800000"/>
            <a:headEnd/>
            <a:tailEnd/>
          </a:ln>
          <a:effectLst>
            <a:outerShdw blurRad="330200" algn="tl" rotWithShape="0">
              <a:schemeClr val="accent3">
                <a:alpha val="79000"/>
              </a:schemeClr>
            </a:outerShdw>
          </a:effectLst>
        </p:spPr>
        <p:txBody>
          <a:bodyPr/>
          <a:lstStyle>
            <a:lvl1pPr algn="l" rtl="0" fontAlgn="base">
              <a:lnSpc>
                <a:spcPct val="90000"/>
              </a:lnSpc>
              <a:spcBef>
                <a:spcPct val="0"/>
              </a:spcBef>
              <a:spcAft>
                <a:spcPct val="0"/>
              </a:spcAft>
              <a:defRPr kumimoji="0" lang="en-US" sz="66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18435" name="Rectangle 3"/>
          <p:cNvSpPr>
            <a:spLocks noGrp="1" noChangeArrowheads="1"/>
          </p:cNvSpPr>
          <p:nvPr>
            <p:ph type="subTitle" idx="1"/>
          </p:nvPr>
        </p:nvSpPr>
        <p:spPr>
          <a:xfrm>
            <a:off x="1164168" y="5208588"/>
            <a:ext cx="12308417" cy="567848"/>
          </a:xfrm>
        </p:spPr>
        <p:txBody>
          <a:bodyPr/>
          <a:lstStyle>
            <a:lvl1pPr marL="0" indent="0">
              <a:spcBef>
                <a:spcPct val="0"/>
              </a:spcBef>
              <a:buFont typeface="Wingdings" pitchFamily="2" charset="2"/>
              <a:buNone/>
              <a:defRPr sz="4100">
                <a:solidFill>
                  <a:schemeClr val="tx2"/>
                </a:solidFill>
              </a:defRPr>
            </a:lvl1pPr>
          </a:lstStyle>
          <a:p>
            <a:r>
              <a:rPr lang="en-US" smtClean="0"/>
              <a:t>Click to edit Master subtitle style</a:t>
            </a:r>
            <a:endParaRPr lang="en-US" dirty="0"/>
          </a:p>
        </p:txBody>
      </p:sp>
      <p:sp>
        <p:nvSpPr>
          <p:cNvPr id="8" name="Text Placeholder 7"/>
          <p:cNvSpPr>
            <a:spLocks noGrp="1"/>
          </p:cNvSpPr>
          <p:nvPr>
            <p:ph type="body" sz="quarter" idx="10"/>
          </p:nvPr>
        </p:nvSpPr>
        <p:spPr>
          <a:xfrm>
            <a:off x="2192867" y="862867"/>
            <a:ext cx="11279717" cy="1661993"/>
          </a:xfrm>
          <a:noFill/>
          <a:effectLst>
            <a:outerShdw blurRad="330200" dir="2700000" algn="tl" rotWithShape="0">
              <a:prstClr val="black"/>
            </a:outerShdw>
          </a:effectLst>
        </p:spPr>
        <p:txBody>
          <a:bodyPr rtlCol="0">
            <a:scene3d>
              <a:camera prst="orthographicFront"/>
              <a:lightRig rig="flat" dir="tl">
                <a:rot lat="0" lon="0" rev="6600000"/>
              </a:lightRig>
            </a:scene3d>
          </a:bodyPr>
          <a:lstStyle>
            <a:lvl1pPr marL="0" indent="0" algn="r" rtl="0" fontAlgn="base">
              <a:spcBef>
                <a:spcPct val="0"/>
              </a:spcBef>
              <a:spcAft>
                <a:spcPct val="0"/>
              </a:spcAft>
              <a:buFont typeface="Arial" pitchFamily="34" charset="0"/>
              <a:buNone/>
              <a:defRPr lang="en-US" sz="12000" b="1" kern="1200" spc="-770" dirty="0" smtClean="0">
                <a:ln w="11430">
                  <a:solidFill>
                    <a:srgbClr val="FFC000"/>
                  </a:solidFill>
                </a:ln>
                <a:gradFill flip="none" rotWithShape="1">
                  <a:gsLst>
                    <a:gs pos="20000">
                      <a:schemeClr val="tx1"/>
                    </a:gs>
                    <a:gs pos="38000">
                      <a:schemeClr val="accent1">
                        <a:lumMod val="60000"/>
                        <a:lumOff val="40000"/>
                      </a:schemeClr>
                    </a:gs>
                    <a:gs pos="100000">
                      <a:schemeClr val="tx1"/>
                    </a:gs>
                  </a:gsLst>
                  <a:lin ang="5400000" scaled="1"/>
                  <a:tileRect/>
                </a:gradFill>
                <a:effectLst>
                  <a:outerShdw blurRad="114300" algn="tl" rotWithShape="0">
                    <a:srgbClr val="9933FF">
                      <a:alpha val="63000"/>
                    </a:srgbClr>
                  </a:outerShdw>
                </a:effectLst>
                <a:latin typeface="Segoe" pitchFamily="34" charset="0"/>
                <a:ea typeface="+mn-ea"/>
                <a:cs typeface="Arial" pitchFamily="34" charset="0"/>
              </a:defRPr>
            </a:lvl1pPr>
          </a:lstStyle>
          <a:p>
            <a:pPr lvl="0"/>
            <a:r>
              <a:rPr lang="en-US" dirty="0" smtClean="0"/>
              <a:t>Click to edit Master text styles</a:t>
            </a:r>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612141" y="1697357"/>
            <a:ext cx="13408659" cy="2843855"/>
          </a:xfrm>
        </p:spPr>
        <p:txBody>
          <a:bodyPr/>
          <a:lstStyle>
            <a:lvl1pPr>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3600">
                <a:latin typeface="+mn-lt"/>
              </a:defRPr>
            </a:lvl2pPr>
            <a:lvl3pPr>
              <a:defRPr sz="3200">
                <a:latin typeface="+mn-lt"/>
              </a:defRPr>
            </a:lvl3pPr>
            <a:lvl4pPr>
              <a:defRPr sz="2800">
                <a:latin typeface="+mn-lt"/>
              </a:defRPr>
            </a:lvl4pPr>
            <a:lvl5pPr>
              <a:defRPr sz="28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
        <p:nvSpPr>
          <p:cNvPr id="3" name="Content Placeholder 2"/>
          <p:cNvSpPr>
            <a:spLocks noGrp="1"/>
          </p:cNvSpPr>
          <p:nvPr>
            <p:ph sz="half" idx="1"/>
          </p:nvPr>
        </p:nvSpPr>
        <p:spPr>
          <a:xfrm>
            <a:off x="611717" y="1697039"/>
            <a:ext cx="6601883" cy="2085699"/>
          </a:xfrm>
        </p:spPr>
        <p:txBody>
          <a:bodyPr/>
          <a:lstStyle>
            <a:lvl1pPr marL="355600" indent="-355600">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defRPr sz="2400">
                <a:latin typeface="+mn-lt"/>
              </a:defRPr>
            </a:lvl2pPr>
            <a:lvl3pPr>
              <a:defRPr sz="2000">
                <a:latin typeface="+mn-lt"/>
              </a:defRPr>
            </a:lvl3pPr>
            <a:lvl4pPr>
              <a:defRPr sz="1800">
                <a:latin typeface="+mn-lt"/>
              </a:defRPr>
            </a:lvl4pPr>
            <a:lvl5pPr>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16800" y="1697039"/>
            <a:ext cx="6604000" cy="2085699"/>
          </a:xfrm>
        </p:spPr>
        <p:txBody>
          <a:bodyPr/>
          <a:lstStyle>
            <a:lvl1pPr marL="354013" indent="-354013">
              <a:defRPr lang="en-US" sz="28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marL="720725" indent="-342900">
              <a:defRPr sz="2400">
                <a:latin typeface="+mn-lt"/>
              </a:defRPr>
            </a:lvl2pPr>
            <a:lvl3pPr marL="1039813" indent="-307975">
              <a:defRPr sz="2000">
                <a:latin typeface="+mn-lt"/>
              </a:defRPr>
            </a:lvl3pPr>
            <a:lvl4pPr marL="1314450" indent="-296863">
              <a:defRPr sz="1800">
                <a:latin typeface="+mn-lt"/>
              </a:defRPr>
            </a:lvl4pPr>
            <a:lvl5pPr marL="1611313" indent="-285750">
              <a:buNone/>
              <a:defRPr sz="18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
        <p:nvSpPr>
          <p:cNvPr id="2" name="Title 1"/>
          <p:cNvSpPr>
            <a:spLocks noGrp="1"/>
          </p:cNvSpPr>
          <p:nvPr>
            <p:ph type="title"/>
          </p:nvPr>
        </p:nvSpPr>
        <p:spPr>
          <a:xfrm>
            <a:off x="612141" y="274321"/>
            <a:ext cx="13408659" cy="830997"/>
          </a:xfrm>
          <a:noFill/>
          <a:ln w="9525">
            <a:noFill/>
            <a:miter lim="800000"/>
            <a:headEnd/>
            <a:tailEnd/>
          </a:ln>
          <a:effectLst>
            <a:outerShdw blurRad="330200" algn="tl" rotWithShape="0">
              <a:schemeClr val="accent3">
                <a:alpha val="79000"/>
              </a:schemeClr>
            </a:outerShdw>
          </a:effectLst>
        </p:spPr>
        <p:txBody>
          <a:bodyPr/>
          <a:lstStyle>
            <a:lvl1pPr algn="l" defTabSz="1095376" rtl="0" eaLnBrk="1" fontAlgn="base" hangingPunct="1">
              <a:lnSpc>
                <a:spcPct val="90000"/>
              </a:lnSpc>
              <a:spcBef>
                <a:spcPct val="0"/>
              </a:spcBef>
              <a:spcAft>
                <a:spcPct val="0"/>
              </a:spcAft>
              <a:defRPr kumimoji="0" lang="en-US" sz="6000" b="0" i="0" u="none" strike="noStrike" kern="0" cap="none" spc="-150" normalizeH="0" baseline="0" noProof="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uLnTx/>
                <a:uFillTx/>
                <a:latin typeface="+mj-lt"/>
                <a:ea typeface="+mn-ea"/>
                <a:cs typeface="Arial" pitchFamily="34" charset="0"/>
              </a:defRPr>
            </a:lvl1pPr>
          </a:lstStyle>
          <a:p>
            <a:pPr lvl="0"/>
            <a:r>
              <a:rPr lang="en-US" smtClean="0"/>
              <a:t>Click to edit Master title style</a:t>
            </a:r>
            <a:endParaRPr lang="en-US" dirty="0"/>
          </a:p>
        </p:txBody>
      </p:sp>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alk_In">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3" descr="5-00245_Logo_Bug_2.png"/>
          <p:cNvPicPr>
            <a:picLocks noChangeAspect="1"/>
          </p:cNvPicPr>
          <p:nvPr userDrawn="1"/>
        </p:nvPicPr>
        <p:blipFill>
          <a:blip r:embed="rId2">
            <a:duotone>
              <a:prstClr val="black"/>
              <a:srgbClr val="D9C3A5">
                <a:tint val="50000"/>
                <a:satMod val="180000"/>
              </a:srgbClr>
            </a:duotone>
            <a:lum bright="-37000"/>
          </a:blip>
          <a:stretch>
            <a:fillRect/>
          </a:stretch>
        </p:blipFill>
        <p:spPr>
          <a:xfrm>
            <a:off x="12197715" y="7220902"/>
            <a:ext cx="2190750" cy="714375"/>
          </a:xfrm>
          <a:prstGeom prst="rect">
            <a:avLst/>
          </a:prstGeom>
        </p:spPr>
      </p:pic>
    </p:spTree>
  </p:cSld>
  <p:clrMapOvr>
    <a:overrideClrMapping bg1="dk2" tx1="lt1" bg2="dk1"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tes Slide (you must hide it)">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mj-lt"/>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0"/>
          </p:nvPr>
        </p:nvSpPr>
        <p:spPr>
          <a:xfrm>
            <a:off x="1" y="7486650"/>
            <a:ext cx="14630401" cy="742950"/>
          </a:xfrm>
          <a:solidFill>
            <a:srgbClr val="FFFF99"/>
          </a:solidFill>
        </p:spPr>
        <p:txBody>
          <a:bodyPr lIns="182880" tIns="91440" rIns="182880" bIns="91440" anchor="b">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ck Slide - no bottom bar">
    <p:bg bwMode="black">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effectLst/>
        </p:spPr>
        <p:txBody>
          <a:bodyPr/>
          <a:lstStyle>
            <a:lvl1pPr algn="l" rtl="0" fontAlgn="base">
              <a:lnSpc>
                <a:spcPct val="90000"/>
              </a:lnSpc>
              <a:spcBef>
                <a:spcPct val="0"/>
              </a:spcBef>
              <a:spcAft>
                <a:spcPct val="0"/>
              </a:spcAft>
              <a:defRPr lang="en-US" sz="6000" spc="-150" dirty="0">
                <a:ln w="3175">
                  <a:noFill/>
                </a:ln>
                <a:solidFill>
                  <a:srgbClr val="FFFFFF"/>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612141" y="1697356"/>
            <a:ext cx="13408659" cy="2972096"/>
          </a:xfrm>
        </p:spPr>
        <p:txBody>
          <a:bodyPr/>
          <a:lstStyle>
            <a:lvl1pPr>
              <a:spcBef>
                <a:spcPts val="1400"/>
              </a:spcBef>
              <a:buFontTx/>
              <a:buBlip>
                <a:blip r:embed="rId2"/>
              </a:buBlip>
              <a:defRPr lang="en-US" sz="4000" dirty="0" smtClean="0">
                <a:solidFill>
                  <a:schemeClr val="tx1"/>
                </a:solidFill>
                <a:effectLst>
                  <a:outerShdw blurRad="38100" dist="38100" dir="2700000" algn="tl">
                    <a:srgbClr val="000000">
                      <a:alpha val="43137"/>
                    </a:srgbClr>
                  </a:outerShdw>
                </a:effectLst>
                <a:latin typeface="+mn-lt"/>
                <a:ea typeface="+mn-ea"/>
                <a:cs typeface="Arial" pitchFamily="34" charset="0"/>
              </a:defRPr>
            </a:lvl1pPr>
            <a:lvl2pPr algn="l" defTabSz="1095376" rtl="0" eaLnBrk="1" fontAlgn="base" hangingPunct="1">
              <a:lnSpc>
                <a:spcPct val="90000"/>
              </a:lnSpc>
              <a:spcBef>
                <a:spcPts val="1300"/>
              </a:spcBef>
              <a:spcAft>
                <a:spcPct val="0"/>
              </a:spcAft>
              <a:buClr>
                <a:schemeClr val="tx2"/>
              </a:buClr>
              <a:buSzPct val="75000"/>
              <a:buFontTx/>
              <a:buBlip>
                <a:blip r:embed="rId3"/>
              </a:buBlip>
              <a:defRPr lang="en-US" sz="3600" dirty="0" smtClean="0">
                <a:solidFill>
                  <a:schemeClr val="tx1"/>
                </a:solidFill>
                <a:effectLst>
                  <a:outerShdw blurRad="38100" dist="38100" dir="2700000" algn="tl">
                    <a:srgbClr val="000000">
                      <a:alpha val="43137"/>
                    </a:srgbClr>
                  </a:outerShdw>
                </a:effectLst>
                <a:latin typeface="+mn-lt"/>
                <a:cs typeface="Arial" pitchFamily="34" charset="0"/>
              </a:defRPr>
            </a:lvl2pPr>
            <a:lvl3pPr algn="l" defTabSz="1095376" rtl="0" eaLnBrk="1" fontAlgn="base" hangingPunct="1">
              <a:lnSpc>
                <a:spcPct val="90000"/>
              </a:lnSpc>
              <a:spcBef>
                <a:spcPts val="1200"/>
              </a:spcBef>
              <a:spcAft>
                <a:spcPct val="0"/>
              </a:spcAft>
              <a:buClr>
                <a:schemeClr val="tx2"/>
              </a:buClr>
              <a:buSzPct val="75000"/>
              <a:buFontTx/>
              <a:buBlip>
                <a:blip r:embed="rId3"/>
              </a:buBlip>
              <a:defRPr lang="en-US" sz="3200" dirty="0" smtClean="0">
                <a:solidFill>
                  <a:schemeClr val="tx1"/>
                </a:solidFill>
                <a:effectLst>
                  <a:outerShdw blurRad="38100" dist="38100" dir="2700000" algn="tl">
                    <a:srgbClr val="000000">
                      <a:alpha val="43137"/>
                    </a:srgbClr>
                  </a:outerShdw>
                </a:effectLst>
                <a:latin typeface="+mn-lt"/>
                <a:cs typeface="Arial" pitchFamily="34" charset="0"/>
              </a:defRPr>
            </a:lvl3pPr>
            <a:lvl4pPr algn="l" defTabSz="1095376" rtl="0" eaLnBrk="1" fontAlgn="base" hangingPunct="1">
              <a:lnSpc>
                <a:spcPct val="90000"/>
              </a:lnSpc>
              <a:spcBef>
                <a:spcPts val="1100"/>
              </a:spcBef>
              <a:spcAft>
                <a:spcPct val="0"/>
              </a:spcAft>
              <a:buClr>
                <a:schemeClr val="tx2"/>
              </a:buClr>
              <a:buSzPct val="75000"/>
              <a:buFontTx/>
              <a:buBlip>
                <a:blip r:embed="rId3"/>
              </a:buBlip>
              <a:defRPr lang="en-US" sz="2800" dirty="0" smtClean="0">
                <a:solidFill>
                  <a:schemeClr val="tx1"/>
                </a:solidFill>
                <a:effectLst>
                  <a:outerShdw blurRad="38100" dist="38100" dir="2700000" algn="tl">
                    <a:srgbClr val="000000">
                      <a:alpha val="43137"/>
                    </a:srgbClr>
                  </a:outerShdw>
                </a:effectLst>
                <a:latin typeface="+mn-lt"/>
                <a:cs typeface="Arial" pitchFamily="34" charset="0"/>
              </a:defRPr>
            </a:lvl4pPr>
            <a:lvl5pPr algn="l" defTabSz="1095376" rtl="0" eaLnBrk="1" fontAlgn="base" hangingPunct="1">
              <a:lnSpc>
                <a:spcPct val="90000"/>
              </a:lnSpc>
              <a:spcBef>
                <a:spcPts val="1000"/>
              </a:spcBef>
              <a:spcAft>
                <a:spcPct val="0"/>
              </a:spcAft>
              <a:buClr>
                <a:schemeClr val="tx2"/>
              </a:buClr>
              <a:buSzPct val="75000"/>
              <a:buFontTx/>
              <a:buBlip>
                <a:blip r:embed="rId3"/>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l="-4000" r="-4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2775" y="274638"/>
            <a:ext cx="13408025" cy="830262"/>
          </a:xfrm>
          <a:prstGeom prst="rect">
            <a:avLst/>
          </a:prstGeom>
          <a:noFill/>
          <a:ln w="9525">
            <a:noFill/>
            <a:miter lim="800000"/>
            <a:headEnd/>
            <a:tailEnd/>
          </a:ln>
          <a:effectLst>
            <a:outerShdw blurRad="330200" algn="tl" rotWithShape="0">
              <a:schemeClr val="accent3">
                <a:alpha val="79000"/>
              </a:schemeClr>
            </a:outerShdw>
          </a:effectLst>
        </p:spPr>
        <p:txBody>
          <a:bodyPr vert="horz" wrap="square" lIns="0" tIns="0" rIns="0" bIns="0" numCol="1" anchor="t" anchorCtr="0" compatLnSpc="1">
            <a:prstTxWarp prst="textNoShape">
              <a:avLst/>
            </a:prstTxWarp>
            <a:spAutoFit/>
          </a:bodyPr>
          <a:lstStyle/>
          <a:p>
            <a:pPr lvl="0"/>
            <a:r>
              <a:rPr lang="en-US" dirty="0" smtClean="0"/>
              <a:t>Click to edit Title Slide</a:t>
            </a:r>
          </a:p>
        </p:txBody>
      </p:sp>
      <p:sp>
        <p:nvSpPr>
          <p:cNvPr id="1027" name="Rectangle 8"/>
          <p:cNvSpPr>
            <a:spLocks noGrp="1" noChangeArrowheads="1"/>
          </p:cNvSpPr>
          <p:nvPr>
            <p:ph type="body" idx="1"/>
          </p:nvPr>
        </p:nvSpPr>
        <p:spPr bwMode="auto">
          <a:xfrm>
            <a:off x="612775" y="1697038"/>
            <a:ext cx="13408025" cy="29718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dk2" tx1="lt1" bg2="dk1"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transition>
    <p:fade/>
  </p:transition>
  <p:timing>
    <p:tnLst>
      <p:par>
        <p:cTn id="1" dur="indefinite" restart="never" nodeType="tmRoot"/>
      </p:par>
    </p:tnLst>
  </p:timing>
  <p:txStyles>
    <p:titleStyle>
      <a:lvl1pPr algn="l" defTabSz="1095375" rtl="0" fontAlgn="base">
        <a:lnSpc>
          <a:spcPct val="90000"/>
        </a:lnSpc>
        <a:spcBef>
          <a:spcPct val="0"/>
        </a:spcBef>
        <a:spcAft>
          <a:spcPct val="0"/>
        </a:spcAft>
        <a:defRPr lang="en-US" sz="6000" spc="-150" dirty="0">
          <a:ln w="3175">
            <a:solidFill>
              <a:schemeClr val="accent3"/>
            </a:solidFill>
          </a:ln>
          <a:gradFill flip="none" rotWithShape="1">
            <a:gsLst>
              <a:gs pos="28000">
                <a:schemeClr val="tx2"/>
              </a:gs>
              <a:gs pos="56000">
                <a:schemeClr val="accent5">
                  <a:lumMod val="40000"/>
                  <a:lumOff val="60000"/>
                </a:schemeClr>
              </a:gs>
              <a:gs pos="52000">
                <a:schemeClr val="accent3">
                  <a:lumMod val="40000"/>
                  <a:lumOff val="60000"/>
                </a:schemeClr>
              </a:gs>
            </a:gsLst>
            <a:lin ang="5400000" scaled="1"/>
            <a:tileRect/>
          </a:gradFill>
          <a:effectLst>
            <a:outerShdw blurRad="50800" dist="38100" dir="2700000" algn="tl" rotWithShape="0">
              <a:prstClr val="black">
                <a:alpha val="40000"/>
              </a:prstClr>
            </a:outerShdw>
          </a:effectLst>
          <a:latin typeface="+mj-lt"/>
          <a:ea typeface="+mn-ea"/>
          <a:cs typeface="Arial" pitchFamily="34" charset="0"/>
        </a:defRPr>
      </a:lvl1pPr>
      <a:lvl2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2pPr>
      <a:lvl3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3pPr>
      <a:lvl4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4pPr>
      <a:lvl5pPr algn="l" defTabSz="1095375" rtl="0" fontAlgn="base">
        <a:lnSpc>
          <a:spcPct val="90000"/>
        </a:lnSpc>
        <a:spcBef>
          <a:spcPct val="0"/>
        </a:spcBef>
        <a:spcAft>
          <a:spcPct val="0"/>
        </a:spcAft>
        <a:defRPr sz="6000">
          <a:solidFill>
            <a:schemeClr val="tx1"/>
          </a:solidFill>
          <a:latin typeface="Segoe Semibold" pitchFamily="34" charset="0"/>
          <a:cs typeface="Arial" charset="0"/>
        </a:defRPr>
      </a:lvl5pPr>
      <a:lvl6pPr marL="457182" algn="l" defTabSz="1096919" rtl="0" eaLnBrk="1" fontAlgn="base" hangingPunct="1">
        <a:lnSpc>
          <a:spcPct val="90000"/>
        </a:lnSpc>
        <a:spcBef>
          <a:spcPct val="0"/>
        </a:spcBef>
        <a:spcAft>
          <a:spcPct val="0"/>
        </a:spcAft>
        <a:defRPr sz="5400">
          <a:solidFill>
            <a:schemeClr val="tx2"/>
          </a:solidFill>
          <a:latin typeface="Segoe Semibold" pitchFamily="34" charset="0"/>
        </a:defRPr>
      </a:lvl6pPr>
      <a:lvl7pPr marL="914364" algn="l" defTabSz="1096919" rtl="0" eaLnBrk="1" fontAlgn="base" hangingPunct="1">
        <a:lnSpc>
          <a:spcPct val="90000"/>
        </a:lnSpc>
        <a:spcBef>
          <a:spcPct val="0"/>
        </a:spcBef>
        <a:spcAft>
          <a:spcPct val="0"/>
        </a:spcAft>
        <a:defRPr sz="5400">
          <a:solidFill>
            <a:schemeClr val="tx2"/>
          </a:solidFill>
          <a:latin typeface="Segoe Semibold" pitchFamily="34" charset="0"/>
        </a:defRPr>
      </a:lvl7pPr>
      <a:lvl8pPr marL="1371545" algn="l" defTabSz="1096919" rtl="0" eaLnBrk="1" fontAlgn="base" hangingPunct="1">
        <a:lnSpc>
          <a:spcPct val="90000"/>
        </a:lnSpc>
        <a:spcBef>
          <a:spcPct val="0"/>
        </a:spcBef>
        <a:spcAft>
          <a:spcPct val="0"/>
        </a:spcAft>
        <a:defRPr sz="5400">
          <a:solidFill>
            <a:schemeClr val="tx2"/>
          </a:solidFill>
          <a:latin typeface="Segoe Semibold" pitchFamily="34" charset="0"/>
        </a:defRPr>
      </a:lvl8pPr>
      <a:lvl9pPr marL="1828727" algn="l" defTabSz="1096919" rtl="0" eaLnBrk="1" fontAlgn="base" hangingPunct="1">
        <a:lnSpc>
          <a:spcPct val="90000"/>
        </a:lnSpc>
        <a:spcBef>
          <a:spcPct val="0"/>
        </a:spcBef>
        <a:spcAft>
          <a:spcPct val="0"/>
        </a:spcAft>
        <a:defRPr sz="5400">
          <a:solidFill>
            <a:schemeClr val="tx2"/>
          </a:solidFill>
          <a:latin typeface="Segoe Semibold" pitchFamily="34" charset="0"/>
        </a:defRPr>
      </a:lvl9pPr>
    </p:titleStyle>
    <p:bodyStyle>
      <a:lvl1pPr marL="458788" indent="-458788" algn="l" defTabSz="1095375" rtl="0" fontAlgn="base">
        <a:lnSpc>
          <a:spcPct val="90000"/>
        </a:lnSpc>
        <a:spcBef>
          <a:spcPts val="1400"/>
        </a:spcBef>
        <a:spcAft>
          <a:spcPct val="0"/>
        </a:spcAft>
        <a:buClr>
          <a:schemeClr val="tx2"/>
        </a:buClr>
        <a:buSzPct val="95000"/>
        <a:buBlip>
          <a:blip r:embed="rId13"/>
        </a:buBlip>
        <a:defRPr lang="en-US" sz="4000" dirty="0">
          <a:solidFill>
            <a:schemeClr val="tx1"/>
          </a:solidFill>
          <a:effectLst>
            <a:outerShdw blurRad="38100" dist="38100" dir="2700000" algn="tl">
              <a:srgbClr val="000000">
                <a:alpha val="43137"/>
              </a:srgbClr>
            </a:outerShdw>
          </a:effectLst>
          <a:latin typeface="+mn-lt"/>
          <a:ea typeface="+mn-ea"/>
          <a:cs typeface="Arial" pitchFamily="34" charset="0"/>
        </a:defRPr>
      </a:lvl1pPr>
      <a:lvl2pPr marL="844550" indent="-381000" algn="l" defTabSz="1095375" rtl="0" fontAlgn="base">
        <a:lnSpc>
          <a:spcPct val="90000"/>
        </a:lnSpc>
        <a:spcBef>
          <a:spcPts val="1300"/>
        </a:spcBef>
        <a:spcAft>
          <a:spcPct val="0"/>
        </a:spcAft>
        <a:buClr>
          <a:schemeClr val="tx2"/>
        </a:buClr>
        <a:buSzPct val="75000"/>
        <a:buBlip>
          <a:blip r:embed="rId14"/>
        </a:buBlip>
        <a:defRPr lang="en-US" sz="3600" dirty="0">
          <a:solidFill>
            <a:schemeClr val="tx1"/>
          </a:solidFill>
          <a:effectLst>
            <a:outerShdw blurRad="38100" dist="38100" dir="2700000" algn="tl">
              <a:srgbClr val="000000">
                <a:alpha val="43137"/>
              </a:srgbClr>
            </a:outerShdw>
          </a:effectLst>
          <a:latin typeface="+mn-lt"/>
          <a:cs typeface="Arial" pitchFamily="34" charset="0"/>
        </a:defRPr>
      </a:lvl2pPr>
      <a:lvl3pPr marL="1185863" indent="-338138" algn="l" defTabSz="1095375" rtl="0" fontAlgn="base">
        <a:lnSpc>
          <a:spcPct val="90000"/>
        </a:lnSpc>
        <a:spcBef>
          <a:spcPts val="1200"/>
        </a:spcBef>
        <a:spcAft>
          <a:spcPct val="0"/>
        </a:spcAft>
        <a:buClr>
          <a:schemeClr val="tx2"/>
        </a:buClr>
        <a:buSzPct val="75000"/>
        <a:buBlip>
          <a:blip r:embed="rId14"/>
        </a:buBlip>
        <a:defRPr lang="en-US" sz="3200" dirty="0">
          <a:solidFill>
            <a:schemeClr val="tx1"/>
          </a:solidFill>
          <a:effectLst>
            <a:outerShdw blurRad="38100" dist="38100" dir="2700000" algn="tl">
              <a:srgbClr val="000000">
                <a:alpha val="43137"/>
              </a:srgbClr>
            </a:outerShdw>
          </a:effectLst>
          <a:latin typeface="+mn-lt"/>
          <a:cs typeface="Arial" pitchFamily="34" charset="0"/>
        </a:defRPr>
      </a:lvl3pPr>
      <a:lvl4pPr marL="1519238" indent="-330200" algn="l" defTabSz="1095375" rtl="0" fontAlgn="base">
        <a:lnSpc>
          <a:spcPct val="90000"/>
        </a:lnSpc>
        <a:spcBef>
          <a:spcPts val="11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4pPr>
      <a:lvl5pPr marL="1835150" indent="-311150" algn="l" defTabSz="1095375" rtl="0" fontAlgn="base">
        <a:lnSpc>
          <a:spcPct val="90000"/>
        </a:lnSpc>
        <a:spcBef>
          <a:spcPts val="1000"/>
        </a:spcBef>
        <a:spcAft>
          <a:spcPct val="0"/>
        </a:spcAft>
        <a:buClr>
          <a:schemeClr val="tx2"/>
        </a:buClr>
        <a:buSzPct val="75000"/>
        <a:buBlip>
          <a:blip r:embed="rId14"/>
        </a:buBlip>
        <a:defRPr lang="en-US" sz="2800" dirty="0">
          <a:solidFill>
            <a:schemeClr val="tx1"/>
          </a:solidFill>
          <a:effectLst>
            <a:outerShdw blurRad="38100" dist="38100" dir="2700000" algn="tl">
              <a:srgbClr val="000000">
                <a:alpha val="43137"/>
              </a:srgbClr>
            </a:outerShdw>
          </a:effectLst>
          <a:latin typeface="+mn-lt"/>
          <a:cs typeface="Arial" pitchFamily="34" charset="0"/>
        </a:defRPr>
      </a:lvl5pPr>
      <a:lvl6pPr marL="2293847"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6pPr>
      <a:lvl7pPr marL="2751028"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7pPr>
      <a:lvl8pPr marL="3208210"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8pPr>
      <a:lvl9pPr marL="3665392" indent="-314312" algn="l" defTabSz="1096919" rtl="0" eaLnBrk="1" fontAlgn="base" hangingPunct="1">
        <a:lnSpc>
          <a:spcPct val="90000"/>
        </a:lnSpc>
        <a:spcBef>
          <a:spcPct val="30000"/>
        </a:spcBef>
        <a:spcAft>
          <a:spcPct val="0"/>
        </a:spcAft>
        <a:buClr>
          <a:schemeClr val="tx2"/>
        </a:buClr>
        <a:buSzPct val="80000"/>
        <a:buFont typeface="Wingdings" pitchFamily="2" charset="2"/>
        <a:buBlip>
          <a:blip r:embed="rId15"/>
        </a:buBlip>
        <a:defRPr sz="2400">
          <a:solidFill>
            <a:schemeClr val="tx1"/>
          </a:solidFill>
          <a:latin typeface="+mn-lt"/>
        </a:defRPr>
      </a:lvl9pPr>
    </p:bodyStyle>
    <p:otherStyle>
      <a:defPPr>
        <a:defRPr lang="en-US"/>
      </a:defPPr>
      <a:lvl1pPr marL="0" algn="l" defTabSz="914364" rtl="0" eaLnBrk="1" latinLnBrk="0" hangingPunct="1">
        <a:defRPr sz="1800" kern="1200">
          <a:solidFill>
            <a:schemeClr val="tx1"/>
          </a:solidFill>
          <a:latin typeface="+mn-lt"/>
          <a:ea typeface="+mn-ea"/>
          <a:cs typeface="+mn-cs"/>
        </a:defRPr>
      </a:lvl1pPr>
      <a:lvl2pPr marL="457182" algn="l" defTabSz="914364" rtl="0" eaLnBrk="1" latinLnBrk="0" hangingPunct="1">
        <a:defRPr sz="1800" kern="1200">
          <a:solidFill>
            <a:schemeClr val="tx1"/>
          </a:solidFill>
          <a:latin typeface="+mn-lt"/>
          <a:ea typeface="+mn-ea"/>
          <a:cs typeface="+mn-cs"/>
        </a:defRPr>
      </a:lvl2pPr>
      <a:lvl3pPr marL="914364" algn="l" defTabSz="914364" rtl="0" eaLnBrk="1" latinLnBrk="0" hangingPunct="1">
        <a:defRPr sz="1800" kern="1200">
          <a:solidFill>
            <a:schemeClr val="tx1"/>
          </a:solidFill>
          <a:latin typeface="+mn-lt"/>
          <a:ea typeface="+mn-ea"/>
          <a:cs typeface="+mn-cs"/>
        </a:defRPr>
      </a:lvl3pPr>
      <a:lvl4pPr marL="1371545" algn="l" defTabSz="914364" rtl="0" eaLnBrk="1" latinLnBrk="0" hangingPunct="1">
        <a:defRPr sz="1800" kern="1200">
          <a:solidFill>
            <a:schemeClr val="tx1"/>
          </a:solidFill>
          <a:latin typeface="+mn-lt"/>
          <a:ea typeface="+mn-ea"/>
          <a:cs typeface="+mn-cs"/>
        </a:defRPr>
      </a:lvl4pPr>
      <a:lvl5pPr marL="1828727" algn="l" defTabSz="914364" rtl="0" eaLnBrk="1" latinLnBrk="0" hangingPunct="1">
        <a:defRPr sz="1800" kern="1200">
          <a:solidFill>
            <a:schemeClr val="tx1"/>
          </a:solidFill>
          <a:latin typeface="+mn-lt"/>
          <a:ea typeface="+mn-ea"/>
          <a:cs typeface="+mn-cs"/>
        </a:defRPr>
      </a:lvl5pPr>
      <a:lvl6pPr marL="2285909" algn="l" defTabSz="914364" rtl="0" eaLnBrk="1" latinLnBrk="0" hangingPunct="1">
        <a:defRPr sz="1800" kern="1200">
          <a:solidFill>
            <a:schemeClr val="tx1"/>
          </a:solidFill>
          <a:latin typeface="+mn-lt"/>
          <a:ea typeface="+mn-ea"/>
          <a:cs typeface="+mn-cs"/>
        </a:defRPr>
      </a:lvl6pPr>
      <a:lvl7pPr marL="2743091" algn="l" defTabSz="914364" rtl="0" eaLnBrk="1" latinLnBrk="0" hangingPunct="1">
        <a:defRPr sz="1800" kern="1200">
          <a:solidFill>
            <a:schemeClr val="tx1"/>
          </a:solidFill>
          <a:latin typeface="+mn-lt"/>
          <a:ea typeface="+mn-ea"/>
          <a:cs typeface="+mn-cs"/>
        </a:defRPr>
      </a:lvl7pPr>
      <a:lvl8pPr marL="3200272" algn="l" defTabSz="914364" rtl="0" eaLnBrk="1" latinLnBrk="0" hangingPunct="1">
        <a:defRPr sz="1800" kern="1200">
          <a:solidFill>
            <a:schemeClr val="tx1"/>
          </a:solidFill>
          <a:latin typeface="+mn-lt"/>
          <a:ea typeface="+mn-ea"/>
          <a:cs typeface="+mn-cs"/>
        </a:defRPr>
      </a:lvl8pPr>
      <a:lvl9pPr marL="3657454" algn="l" defTabSz="9143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ilverlight.ne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284413"/>
            <a:ext cx="12308417" cy="1828193"/>
          </a:xfrm>
        </p:spPr>
        <p:txBody>
          <a:bodyPr/>
          <a:lstStyle/>
          <a:p>
            <a:pPr>
              <a:defRPr/>
            </a:pPr>
            <a:r>
              <a:rPr smtClean="0"/>
              <a:t>Building Silverlight Applications using .NET (Part 1 &amp; 2)</a:t>
            </a:r>
            <a:endParaRPr/>
          </a:p>
        </p:txBody>
      </p:sp>
      <p:sp>
        <p:nvSpPr>
          <p:cNvPr id="3" name="Subtitle 2"/>
          <p:cNvSpPr>
            <a:spLocks noGrp="1"/>
          </p:cNvSpPr>
          <p:nvPr>
            <p:ph type="subTitle" idx="1"/>
          </p:nvPr>
        </p:nvSpPr>
        <p:spPr>
          <a:xfrm>
            <a:off x="1163638" y="5208588"/>
            <a:ext cx="10685462" cy="2216150"/>
          </a:xfrm>
        </p:spPr>
        <p:txBody>
          <a:bodyPr/>
          <a:lstStyle/>
          <a:p>
            <a:pPr defTabSz="1095376">
              <a:defRPr/>
            </a:pPr>
            <a:r>
              <a:rPr smtClean="0"/>
              <a:t>Scott Guthrie</a:t>
            </a:r>
            <a:endParaRPr dirty="0" smtClean="0"/>
          </a:p>
          <a:p>
            <a:pPr defTabSz="1095376">
              <a:defRPr/>
            </a:pPr>
            <a:r>
              <a:rPr smtClean="0"/>
              <a:t>General Manager</a:t>
            </a:r>
            <a:endParaRPr dirty="0" smtClean="0"/>
          </a:p>
          <a:p>
            <a:pPr defTabSz="1095376">
              <a:defRPr/>
            </a:pPr>
            <a:r>
              <a:rPr dirty="0" smtClean="0"/>
              <a:t>Microsoft Corporation</a:t>
            </a:r>
          </a:p>
          <a:p>
            <a:pPr defTabSz="1095376">
              <a:defRPr/>
            </a:pPr>
            <a:r>
              <a:rPr smtClean="0"/>
              <a:t>scottgu@microsoft.com</a:t>
            </a:r>
            <a:endParaRP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What You'll Need:</a:t>
            </a:r>
            <a:endParaRPr/>
          </a:p>
        </p:txBody>
      </p:sp>
      <p:sp>
        <p:nvSpPr>
          <p:cNvPr id="3" name="Content Placeholder 2"/>
          <p:cNvSpPr>
            <a:spLocks noGrp="1"/>
          </p:cNvSpPr>
          <p:nvPr>
            <p:ph idx="1"/>
          </p:nvPr>
        </p:nvSpPr>
        <p:spPr>
          <a:xfrm>
            <a:off x="612775" y="1466850"/>
            <a:ext cx="13408025" cy="5612306"/>
          </a:xfrm>
        </p:spPr>
        <p:txBody>
          <a:bodyPr/>
          <a:lstStyle/>
          <a:p>
            <a:pPr marL="459106" indent="-459106" defTabSz="1095376">
              <a:defRPr/>
            </a:pPr>
            <a:r>
              <a:t>Install the following: </a:t>
            </a:r>
          </a:p>
          <a:p>
            <a:pPr marL="845820" lvl="1" defTabSz="1095376">
              <a:defRPr/>
            </a:pPr>
            <a:r>
              <a:rPr smtClean="0"/>
              <a:t>Silverlight V1.1 Alpha</a:t>
            </a:r>
          </a:p>
          <a:p>
            <a:pPr marL="845820" lvl="1" defTabSz="1095376">
              <a:defRPr/>
            </a:pPr>
            <a:r>
              <a:rPr dirty="0" smtClean="0"/>
              <a:t>Visual Studio “Orcas” Beta 1</a:t>
            </a:r>
          </a:p>
          <a:p>
            <a:pPr marL="845820" lvl="1" defTabSz="1095376">
              <a:defRPr/>
            </a:pPr>
            <a:r>
              <a:rPr smtClean="0"/>
              <a:t>Silverlight Tools Alpha for Visual Studio "Orcas" Beta 1</a:t>
            </a:r>
          </a:p>
          <a:p>
            <a:pPr marL="845820" lvl="1" defTabSz="1095376">
              <a:defRPr/>
            </a:pPr>
            <a:r>
              <a:rPr smtClean="0"/>
              <a:t>Expression Blend 2 May Preview</a:t>
            </a:r>
          </a:p>
          <a:p>
            <a:pPr marL="845820" lvl="1" defTabSz="1095376">
              <a:defRPr/>
            </a:pPr>
            <a:endParaRPr sz="1200" dirty="0" smtClean="0"/>
          </a:p>
          <a:p>
            <a:pPr marL="459106" indent="-459106" defTabSz="1095376">
              <a:defRPr/>
            </a:pPr>
            <a:r>
              <a:rPr/>
              <a:t>Everything you need is at </a:t>
            </a:r>
            <a:r>
              <a:rPr>
                <a:hlinkClick r:id="rId3"/>
              </a:rPr>
              <a:t>www.silverlight.net</a:t>
            </a:r>
            <a:r>
              <a:rPr/>
              <a:t> </a:t>
            </a:r>
          </a:p>
          <a:p>
            <a:pPr marL="845820" lvl="1" defTabSz="1095376">
              <a:defRPr/>
            </a:pPr>
            <a:r>
              <a:rPr smtClean="0"/>
              <a:t>Links to downloads &amp; docs</a:t>
            </a:r>
          </a:p>
          <a:p>
            <a:pPr marL="845820" lvl="1" defTabSz="1095376">
              <a:defRPr/>
            </a:pPr>
            <a:r>
              <a:rPr smtClean="0"/>
              <a:t>VS object browser a great way to view APIs</a:t>
            </a:r>
            <a:endParaRPr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198121"/>
            <a:ext cx="13408659" cy="830997"/>
          </a:xfrm>
        </p:spPr>
        <p:txBody>
          <a:bodyPr/>
          <a:lstStyle/>
          <a:p>
            <a:pPr>
              <a:defRPr/>
            </a:pPr>
            <a:r>
              <a:rPr smtClean="0"/>
              <a:t>What makes up a .NET Silverlight app</a:t>
            </a:r>
            <a:endParaRPr/>
          </a:p>
        </p:txBody>
      </p:sp>
      <p:sp>
        <p:nvSpPr>
          <p:cNvPr id="3" name="Content Placeholder 2"/>
          <p:cNvSpPr>
            <a:spLocks noGrp="1"/>
          </p:cNvSpPr>
          <p:nvPr>
            <p:ph idx="1"/>
          </p:nvPr>
        </p:nvSpPr>
        <p:spPr>
          <a:xfrm>
            <a:off x="641350" y="1428750"/>
            <a:ext cx="13727113" cy="4531497"/>
          </a:xfrm>
        </p:spPr>
        <p:txBody>
          <a:bodyPr/>
          <a:lstStyle/>
          <a:p>
            <a:pPr marL="459106" indent="-459106" defTabSz="1095376">
              <a:defRPr/>
            </a:pPr>
            <a:r>
              <a:rPr sz="3600"/>
              <a:t>A .NET silverlight app </a:t>
            </a:r>
            <a:r>
              <a:rPr sz="3600" smtClean="0"/>
              <a:t>always incluides:</a:t>
            </a:r>
            <a:endParaRPr sz="3600"/>
          </a:p>
          <a:p>
            <a:pPr marL="845820" lvl="1" defTabSz="1095376">
              <a:defRPr/>
            </a:pPr>
            <a:r>
              <a:rPr sz="3200" smtClean="0"/>
              <a:t>A html file that hosts a Silverlight control (for example: Test.htm)</a:t>
            </a:r>
          </a:p>
          <a:p>
            <a:pPr marL="845820" lvl="1" defTabSz="1095376">
              <a:defRPr/>
            </a:pPr>
            <a:r>
              <a:rPr sz="3200" smtClean="0"/>
              <a:t>JavaScript load files - CreateSilverlight.js &amp; Silverlight.js</a:t>
            </a:r>
          </a:p>
          <a:p>
            <a:pPr marL="845820" lvl="1" defTabSz="1095376">
              <a:defRPr/>
            </a:pPr>
            <a:r>
              <a:rPr sz="3200" dirty="0" smtClean="0"/>
              <a:t>A </a:t>
            </a:r>
            <a:r>
              <a:rPr sz="3200" smtClean="0"/>
              <a:t>root XAML file &amp; </a:t>
            </a:r>
            <a:r>
              <a:rPr sz="3200" dirty="0" smtClean="0"/>
              <a:t>assembly - </a:t>
            </a:r>
            <a:r>
              <a:rPr sz="3200" dirty="0" err="1" smtClean="0"/>
              <a:t>YourA</a:t>
            </a:r>
            <a:r>
              <a:rPr sz="3200" smtClean="0"/>
              <a:t>pp.xaml &amp; YourApp.dll</a:t>
            </a:r>
          </a:p>
          <a:p>
            <a:pPr marL="845820" lvl="1" defTabSz="1095376">
              <a:defRPr/>
            </a:pPr>
            <a:endParaRPr sz="1000" smtClean="0"/>
          </a:p>
          <a:p>
            <a:pPr marL="459106" indent="-459106" defTabSz="1095376">
              <a:defRPr/>
            </a:pPr>
            <a:r>
              <a:rPr sz="3600"/>
              <a:t>A .NET Silverlight app is also likely to include:</a:t>
            </a:r>
          </a:p>
          <a:p>
            <a:pPr marL="845820" lvl="1" defTabSz="1095376">
              <a:defRPr/>
            </a:pPr>
            <a:r>
              <a:rPr sz="3200" smtClean="0"/>
              <a:t>Other application libraries (your's, Microsoft's or 3</a:t>
            </a:r>
            <a:r>
              <a:rPr sz="3200" baseline="30000" smtClean="0"/>
              <a:t>rd</a:t>
            </a:r>
            <a:r>
              <a:rPr sz="3200" smtClean="0"/>
              <a:t> parties)</a:t>
            </a:r>
          </a:p>
          <a:p>
            <a:pPr marL="845820" lvl="1" defTabSz="1095376">
              <a:defRPr/>
            </a:pPr>
            <a:r>
              <a:rPr sz="3200" smtClean="0"/>
              <a:t>Application resources (ex. xaml) </a:t>
            </a:r>
            <a:r>
              <a:rPr sz="3200" dirty="0" smtClean="0"/>
              <a:t>–</a:t>
            </a:r>
            <a:r>
              <a:rPr sz="3200" smtClean="0"/>
              <a:t> optionally embedded in assembly</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Loading a Silverlight Application</a:t>
            </a:r>
            <a:r>
              <a:rPr lang="en-US" dirty="0" smtClean="0"/>
              <a:t>…</a:t>
            </a:r>
            <a:endParaRPr lang="en-US" dirty="0"/>
          </a:p>
        </p:txBody>
      </p:sp>
      <p:pic>
        <p:nvPicPr>
          <p:cNvPr id="1028" name="Picture 4"/>
          <p:cNvPicPr>
            <a:picLocks noChangeAspect="1" noChangeArrowheads="1"/>
          </p:cNvPicPr>
          <p:nvPr/>
        </p:nvPicPr>
        <p:blipFill>
          <a:blip r:embed="rId2"/>
          <a:srcRect/>
          <a:stretch>
            <a:fillRect/>
          </a:stretch>
        </p:blipFill>
        <p:spPr bwMode="auto">
          <a:xfrm>
            <a:off x="257174" y="2133600"/>
            <a:ext cx="14146267" cy="22479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256178"/>
            <a:ext cx="13408659" cy="830997"/>
          </a:xfrm>
        </p:spPr>
        <p:txBody>
          <a:bodyPr/>
          <a:lstStyle/>
          <a:p>
            <a:pPr>
              <a:defRPr/>
            </a:pPr>
            <a:r>
              <a:rPr smtClean="0"/>
              <a:t>Test.htm</a:t>
            </a:r>
            <a:endParaRPr/>
          </a:p>
        </p:txBody>
      </p:sp>
      <p:sp>
        <p:nvSpPr>
          <p:cNvPr id="3" name="Content Placeholder 2"/>
          <p:cNvSpPr>
            <a:spLocks noGrp="1"/>
          </p:cNvSpPr>
          <p:nvPr>
            <p:ph idx="1"/>
          </p:nvPr>
        </p:nvSpPr>
        <p:spPr>
          <a:xfrm>
            <a:off x="860425" y="7037318"/>
            <a:ext cx="12901613" cy="553998"/>
          </a:xfrm>
        </p:spPr>
        <p:txBody>
          <a:bodyPr/>
          <a:lstStyle/>
          <a:p>
            <a:pPr marL="459106" indent="-459106" defTabSz="1095376">
              <a:defRPr/>
            </a:pPr>
            <a:r>
              <a:rPr/>
              <a:t>createSilverlight() method </a:t>
            </a:r>
            <a:r>
              <a:rPr smtClean="0"/>
              <a:t>called to </a:t>
            </a:r>
            <a:r>
              <a:rPr/>
              <a:t>load the </a:t>
            </a:r>
            <a:r>
              <a:rPr smtClean="0"/>
              <a:t>control</a:t>
            </a:r>
            <a:endParaRPr/>
          </a:p>
        </p:txBody>
      </p:sp>
      <p:sp>
        <p:nvSpPr>
          <p:cNvPr id="9" name="Text Box 4"/>
          <p:cNvSpPr txBox="1">
            <a:spLocks noChangeArrowheads="1"/>
          </p:cNvSpPr>
          <p:nvPr/>
        </p:nvSpPr>
        <p:spPr bwMode="auto">
          <a:xfrm>
            <a:off x="339725" y="1260475"/>
            <a:ext cx="13909675" cy="546521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&lt;html&gt;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&lt;head&gt;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smtClean="0">
                <a:solidFill>
                  <a:schemeClr val="bg1"/>
                </a:solidFill>
                <a:effectLst>
                  <a:outerShdw blurRad="38100" dist="38100" dir="2700000" algn="tl">
                    <a:srgbClr val="000000">
                      <a:alpha val="43137"/>
                    </a:srgbClr>
                  </a:outerShdw>
                </a:effectLst>
                <a:latin typeface="Consolas" pitchFamily="49" charset="0"/>
              </a:rPr>
              <a:t>javascript</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src</a:t>
            </a:r>
            <a:r>
              <a:rPr lang="en-US" sz="2600" dirty="0" smtClean="0">
                <a:solidFill>
                  <a:schemeClr val="bg1"/>
                </a:solidFill>
                <a:effectLst>
                  <a:outerShdw blurRad="38100" dist="38100" dir="2700000" algn="tl">
                    <a:srgbClr val="000000">
                      <a:alpha val="43137"/>
                    </a:srgbClr>
                  </a:outerShdw>
                </a:effectLst>
                <a:latin typeface="Consolas" pitchFamily="49" charset="0"/>
              </a:rPr>
              <a:t>=“Silverlight.js”&gt;&lt;/script&gt;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smtClean="0">
                <a:solidFill>
                  <a:schemeClr val="bg1"/>
                </a:solidFill>
                <a:effectLst>
                  <a:outerShdw blurRad="38100" dist="38100" dir="2700000" algn="tl">
                    <a:srgbClr val="000000">
                      <a:alpha val="43137"/>
                    </a:srgbClr>
                  </a:outerShdw>
                </a:effectLst>
                <a:latin typeface="Consolas" pitchFamily="49" charset="0"/>
              </a:rPr>
              <a:t>javascript</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src</a:t>
            </a:r>
            <a:r>
              <a:rPr lang="en-US" sz="2600" dirty="0" smtClean="0">
                <a:solidFill>
                  <a:schemeClr val="bg1"/>
                </a:solidFill>
                <a:effectLst>
                  <a:outerShdw blurRad="38100" dist="38100" dir="2700000" algn="tl">
                    <a:srgbClr val="000000">
                      <a:alpha val="43137"/>
                    </a:srgbClr>
                  </a:outerShdw>
                </a:effectLst>
                <a:latin typeface="Consolas" pitchFamily="49" charset="0"/>
              </a:rPr>
              <a:t>=“CreateSilverlight.js”&gt;&lt;/script&gt;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&lt;/head&gt;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a:t>
            </a:r>
            <a:r>
              <a:rPr lang="en-US" sz="2600" dirty="0">
                <a:solidFill>
                  <a:schemeClr val="bg1"/>
                </a:solidFill>
                <a:effectLst>
                  <a:outerShdw blurRad="38100" dist="38100" dir="2700000" algn="tl">
                    <a:srgbClr val="000000">
                      <a:alpha val="43137"/>
                    </a:srgbClr>
                  </a:outerShdw>
                </a:effectLst>
                <a:latin typeface="Consolas" pitchFamily="49" charset="0"/>
              </a:rPr>
              <a:t>div id="</a:t>
            </a:r>
            <a:r>
              <a:rPr lang="en-US" sz="2600" dirty="0" err="1">
                <a:solidFill>
                  <a:schemeClr val="bg1"/>
                </a:solidFill>
                <a:effectLst>
                  <a:outerShdw blurRad="38100" dist="38100" dir="2700000" algn="tl">
                    <a:srgbClr val="000000">
                      <a:alpha val="43137"/>
                    </a:srgbClr>
                  </a:outerShdw>
                </a:effectLst>
                <a:latin typeface="Consolas" pitchFamily="49" charset="0"/>
              </a:rPr>
              <a:t>SilverlightControlHost</a:t>
            </a:r>
            <a:r>
              <a:rPr lang="en-US" sz="2600" dirty="0" smtClean="0">
                <a:solidFill>
                  <a:schemeClr val="bg1"/>
                </a:solidFill>
                <a:effectLst>
                  <a:outerShdw blurRad="38100" dist="38100" dir="2700000" algn="tl">
                    <a:srgbClr val="000000">
                      <a:alpha val="43137"/>
                    </a:srgbClr>
                  </a:outerShdw>
                </a:effectLst>
                <a:latin typeface="Consolas" pitchFamily="49" charset="0"/>
              </a:rPr>
              <a:t>"&gt;</a:t>
            </a: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&lt;script type="text/</a:t>
            </a:r>
            <a:r>
              <a:rPr lang="en-US" sz="2600" dirty="0" err="1">
                <a:solidFill>
                  <a:schemeClr val="bg1"/>
                </a:solidFill>
                <a:effectLst>
                  <a:outerShdw blurRad="38100" dist="38100" dir="2700000" algn="tl">
                    <a:srgbClr val="000000">
                      <a:alpha val="43137"/>
                    </a:srgbClr>
                  </a:outerShdw>
                </a:effectLst>
                <a:latin typeface="Consolas" pitchFamily="49" charset="0"/>
              </a:rPr>
              <a:t>javascript</a:t>
            </a:r>
            <a:r>
              <a:rPr lang="en-US" sz="2600" dirty="0">
                <a:solidFill>
                  <a:schemeClr val="bg1"/>
                </a:solidFill>
                <a:effectLst>
                  <a:outerShdw blurRad="38100" dist="38100" dir="2700000" algn="tl">
                    <a:srgbClr val="000000">
                      <a:alpha val="43137"/>
                    </a:srgbClr>
                  </a:outerShdw>
                </a:effectLst>
                <a:latin typeface="Consolas" pitchFamily="49" charset="0"/>
              </a:rPr>
              <a:t>"&gt;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b="1" dirty="0" err="1">
                <a:effectLst>
                  <a:outerShdw blurRad="38100" dist="38100" dir="2700000" algn="tl">
                    <a:srgbClr val="000000">
                      <a:alpha val="43137"/>
                    </a:srgbClr>
                  </a:outerShdw>
                </a:effectLst>
                <a:latin typeface="Consolas" pitchFamily="49" charset="0"/>
              </a:rPr>
              <a:t>createSilverlight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&lt;/script&gt;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   &lt;/</a:t>
            </a:r>
            <a:r>
              <a:rPr lang="en-US" sz="2600" dirty="0">
                <a:solidFill>
                  <a:schemeClr val="bg1"/>
                </a:solidFill>
                <a:effectLst>
                  <a:outerShdw blurRad="38100" dist="38100" dir="2700000" algn="tl">
                    <a:srgbClr val="000000">
                      <a:alpha val="43137"/>
                    </a:srgbClr>
                  </a:outerShdw>
                </a:effectLst>
                <a:latin typeface="Consolas" pitchFamily="49" charset="0"/>
              </a:rPr>
              <a:t>div</a:t>
            </a:r>
            <a:r>
              <a:rPr lang="en-US" sz="2600" dirty="0" smtClean="0">
                <a:solidFill>
                  <a:schemeClr val="bg1"/>
                </a:solidFill>
                <a:effectLst>
                  <a:outerShdw blurRad="38100" dist="38100" dir="2700000" algn="tl">
                    <a:srgbClr val="000000">
                      <a:alpha val="43137"/>
                    </a:srgbClr>
                  </a:outerShdw>
                </a:effectLst>
                <a:latin typeface="Consolas" pitchFamily="49" charset="0"/>
              </a:rPr>
              <a:t>&gt;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&lt;/body&gt;</a:t>
            </a:r>
          </a:p>
          <a:p>
            <a:pPr>
              <a:defRPr/>
            </a:pPr>
            <a:r>
              <a:rPr lang="en-US" sz="2600" dirty="0" smtClean="0">
                <a:solidFill>
                  <a:schemeClr val="bg1"/>
                </a:solidFill>
                <a:effectLst>
                  <a:outerShdw blurRad="38100" dist="38100" dir="2700000" algn="tl">
                    <a:srgbClr val="000000">
                      <a:alpha val="43137"/>
                    </a:srgbClr>
                  </a:outerShdw>
                </a:effectLst>
                <a:latin typeface="Consolas" pitchFamily="49" charset="0"/>
              </a:rPr>
              <a:t>&lt;/html&gt;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CreateSilverlight.js</a:t>
            </a:r>
            <a:endParaRPr/>
          </a:p>
        </p:txBody>
      </p:sp>
      <p:sp>
        <p:nvSpPr>
          <p:cNvPr id="3" name="Content Placeholder 2"/>
          <p:cNvSpPr>
            <a:spLocks noGrp="1"/>
          </p:cNvSpPr>
          <p:nvPr>
            <p:ph idx="1"/>
          </p:nvPr>
        </p:nvSpPr>
        <p:spPr>
          <a:xfrm>
            <a:off x="428625" y="5233988"/>
            <a:ext cx="13744575" cy="2131866"/>
          </a:xfrm>
        </p:spPr>
        <p:txBody>
          <a:bodyPr/>
          <a:lstStyle/>
          <a:p>
            <a:pPr marL="459106" indent="-459106" defTabSz="1095376">
              <a:defRPr/>
            </a:pPr>
            <a:r>
              <a:rPr smtClean="0"/>
              <a:t>Source: XAML file referencing </a:t>
            </a:r>
            <a:r>
              <a:rPr/>
              <a:t>app entry </a:t>
            </a:r>
            <a:r>
              <a:rPr smtClean="0"/>
              <a:t>point</a:t>
            </a:r>
          </a:p>
          <a:p>
            <a:pPr marL="459106" indent="-459106" defTabSz="1095376">
              <a:defRPr/>
            </a:pPr>
            <a:endParaRPr sz="800"/>
          </a:p>
          <a:p>
            <a:pPr marL="459106" indent="-459106" defTabSz="1095376">
              <a:defRPr/>
            </a:pPr>
            <a:r>
              <a:rPr/>
              <a:t>Silverlight.js takes care of control install </a:t>
            </a:r>
            <a:r>
              <a:rPr smtClean="0"/>
              <a:t>if Silverlight is not already installed on t</a:t>
            </a:r>
            <a:r>
              <a:rPr lang="en-US" dirty="0" smtClean="0"/>
              <a:t>he</a:t>
            </a:r>
            <a:r>
              <a:rPr smtClean="0"/>
              <a:t> machine</a:t>
            </a:r>
            <a:endParaRPr/>
          </a:p>
        </p:txBody>
      </p:sp>
      <p:sp>
        <p:nvSpPr>
          <p:cNvPr id="9" name="Text Box 4"/>
          <p:cNvSpPr txBox="1">
            <a:spLocks noChangeArrowheads="1"/>
          </p:cNvSpPr>
          <p:nvPr/>
        </p:nvSpPr>
        <p:spPr bwMode="auto">
          <a:xfrm>
            <a:off x="515938" y="1366838"/>
            <a:ext cx="13655675" cy="34639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function </a:t>
            </a:r>
            <a:r>
              <a:rPr lang="en-US" sz="2600" dirty="0" err="1">
                <a:solidFill>
                  <a:schemeClr val="bg1"/>
                </a:solidFill>
                <a:effectLst>
                  <a:outerShdw blurRad="38100" dist="38100" dir="2700000" algn="tl">
                    <a:srgbClr val="000000">
                      <a:alpha val="43137"/>
                    </a:srgbClr>
                  </a:outerShdw>
                </a:effectLst>
                <a:latin typeface="Segoe Semibold" pitchFamily="34" charset="0"/>
              </a:rPr>
              <a:t>createSilverlight</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Sys.Silverlight.createObjectEx</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source: "</a:t>
            </a:r>
            <a:r>
              <a:rPr lang="en-US" sz="2600" dirty="0" err="1">
                <a:solidFill>
                  <a:schemeClr val="bg1"/>
                </a:solidFill>
                <a:effectLst>
                  <a:outerShdw blurRad="38100" dist="38100" dir="2700000" algn="tl">
                    <a:srgbClr val="000000">
                      <a:alpha val="43137"/>
                    </a:srgbClr>
                  </a:outerShdw>
                </a:effectLst>
                <a:latin typeface="Segoe Semibold" pitchFamily="34" charset="0"/>
              </a:rPr>
              <a:t>Page.xaml</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parentElement</a:t>
            </a:r>
            <a:r>
              <a:rPr lang="en-US" sz="2600" dirty="0">
                <a:solidFill>
                  <a:schemeClr val="bg1"/>
                </a:solidFill>
                <a:effectLst>
                  <a:outerShdw blurRad="38100" dist="38100" dir="2700000" algn="tl">
                    <a:srgbClr val="000000">
                      <a:alpha val="43137"/>
                    </a:srgbClr>
                  </a:outerShdw>
                </a:effectLst>
                <a:latin typeface="Segoe Semibold" pitchFamily="34" charset="0"/>
              </a:rPr>
              <a:t>: </a:t>
            </a:r>
            <a:r>
              <a:rPr lang="en-US" sz="2600" dirty="0" err="1">
                <a:solidFill>
                  <a:schemeClr val="bg1"/>
                </a:solidFill>
                <a:effectLst>
                  <a:outerShdw blurRad="38100" dist="38100" dir="2700000" algn="tl">
                    <a:srgbClr val="000000">
                      <a:alpha val="43137"/>
                    </a:srgbClr>
                  </a:outerShdw>
                </a:effectLst>
                <a:latin typeface="Segoe Semibold" pitchFamily="34" charset="0"/>
              </a:rPr>
              <a:t>document.getElementById</a:t>
            </a:r>
            <a:r>
              <a:rPr lang="en-US" sz="2600" dirty="0">
                <a:solidFill>
                  <a:schemeClr val="bg1"/>
                </a:solidFill>
                <a:effectLst>
                  <a:outerShdw blurRad="38100" dist="38100" dir="2700000" algn="tl">
                    <a:srgbClr val="000000">
                      <a:alpha val="43137"/>
                    </a:srgbClr>
                  </a:outerShdw>
                </a:effectLst>
                <a:latin typeface="Segoe Semibold" pitchFamily="34" charset="0"/>
              </a:rPr>
              <a:t>("</a:t>
            </a:r>
            <a:r>
              <a:rPr lang="en-US" sz="2600" dirty="0" err="1">
                <a:solidFill>
                  <a:schemeClr val="bg1"/>
                </a:solidFill>
                <a:effectLst>
                  <a:outerShdw blurRad="38100" dist="38100" dir="2700000" algn="tl">
                    <a:srgbClr val="000000">
                      <a:alpha val="43137"/>
                    </a:srgbClr>
                  </a:outerShdw>
                </a:effectLst>
                <a:latin typeface="Segoe Semibold" pitchFamily="34" charset="0"/>
              </a:rPr>
              <a:t>SilverlightControlHost</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id: "</a:t>
            </a:r>
            <a:r>
              <a:rPr lang="en-US" sz="2600" dirty="0" err="1">
                <a:solidFill>
                  <a:schemeClr val="bg1"/>
                </a:solidFill>
                <a:effectLst>
                  <a:outerShdw blurRad="38100" dist="38100" dir="2700000" algn="tl">
                    <a:srgbClr val="000000">
                      <a:alpha val="43137"/>
                    </a:srgbClr>
                  </a:outerShdw>
                </a:effectLst>
                <a:latin typeface="Segoe Semibold" pitchFamily="34" charset="0"/>
              </a:rPr>
              <a:t>SilverlightControl</a:t>
            </a:r>
            <a:r>
              <a:rPr lang="en-US" sz="2600" dirty="0">
                <a:solidFill>
                  <a:schemeClr val="bg1"/>
                </a:solidFill>
                <a:effectLst>
                  <a:outerShdw blurRad="38100" dist="38100" dir="2700000" algn="tl">
                    <a:srgbClr val="000000">
                      <a:alpha val="43137"/>
                    </a:srgbClr>
                  </a:outerShdw>
                </a:effectLst>
                <a:latin typeface="Segoe Semibold" pitchFamily="34" charset="0"/>
              </a:rPr>
              <a:t>",</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		properties: { width: "100%", height: "100%", version: "0.95", }, });</a:t>
            </a:r>
          </a:p>
          <a:p>
            <a:pPr>
              <a:defRPr/>
            </a:pPr>
            <a:r>
              <a:rPr lang="en-US" sz="2600" dirty="0">
                <a:solidFill>
                  <a:schemeClr val="bg1"/>
                </a:solidFill>
                <a:effectLst>
                  <a:outerShdw blurRad="38100" dist="38100" dir="2700000" algn="tl">
                    <a:srgbClr val="000000">
                      <a:alpha val="43137"/>
                    </a:srgbClr>
                  </a:outerShdw>
                </a:effectLst>
                <a:latin typeface="Segoe Semibold" pitchFamily="34" charset="0"/>
              </a:rPr>
              <a:t>}</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Page.xaml</a:t>
            </a:r>
            <a:endParaRPr/>
          </a:p>
        </p:txBody>
      </p:sp>
      <p:sp>
        <p:nvSpPr>
          <p:cNvPr id="3" name="Content Placeholder 2"/>
          <p:cNvSpPr>
            <a:spLocks noGrp="1"/>
          </p:cNvSpPr>
          <p:nvPr>
            <p:ph idx="1"/>
          </p:nvPr>
        </p:nvSpPr>
        <p:spPr>
          <a:xfrm>
            <a:off x="615950" y="6700838"/>
            <a:ext cx="13309600" cy="1287532"/>
          </a:xfrm>
        </p:spPr>
        <p:txBody>
          <a:bodyPr/>
          <a:lstStyle/>
          <a:p>
            <a:pPr marL="459106" indent="-459106" defTabSz="1095376">
              <a:defRPr/>
            </a:pPr>
            <a:r>
              <a:t>Every app has a </a:t>
            </a:r>
            <a:r>
              <a:rPr/>
              <a:t>root </a:t>
            </a:r>
            <a:r>
              <a:rPr smtClean="0"/>
              <a:t>XAML file</a:t>
            </a:r>
            <a:endParaRPr/>
          </a:p>
          <a:p>
            <a:pPr marL="459106" indent="-459106" defTabSz="1095376">
              <a:defRPr/>
            </a:pPr>
            <a:r>
              <a:rPr/>
              <a:t>References </a:t>
            </a:r>
            <a:r>
              <a:rPr smtClean="0"/>
              <a:t>code assembly </a:t>
            </a:r>
            <a:r>
              <a:rPr/>
              <a:t>&amp; </a:t>
            </a:r>
            <a:r>
              <a:rPr smtClean="0"/>
              <a:t>class entry point</a:t>
            </a:r>
            <a:endParaRPr/>
          </a:p>
        </p:txBody>
      </p:sp>
      <p:sp>
        <p:nvSpPr>
          <p:cNvPr id="9" name="Text Box 4"/>
          <p:cNvSpPr txBox="1">
            <a:spLocks noChangeArrowheads="1"/>
          </p:cNvSpPr>
          <p:nvPr/>
        </p:nvSpPr>
        <p:spPr bwMode="auto">
          <a:xfrm>
            <a:off x="496888" y="1360488"/>
            <a:ext cx="13528675" cy="46650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pitchFamily="34" charset="0"/>
              </a:rPr>
              <a:t>&lt;</a:t>
            </a:r>
            <a:r>
              <a:rPr lang="en-US" sz="2600" dirty="0" smtClean="0">
                <a:solidFill>
                  <a:schemeClr val="bg1"/>
                </a:solidFill>
                <a:effectLst>
                  <a:outerShdw blurRad="38100" dist="38100" dir="2700000" algn="tl">
                    <a:srgbClr val="000000">
                      <a:alpha val="43137"/>
                    </a:srgbClr>
                  </a:outerShdw>
                </a:effectLst>
                <a:latin typeface="Segoe" pitchFamily="34" charset="0"/>
              </a:rPr>
              <a:t>Canvas </a:t>
            </a:r>
            <a:r>
              <a:rPr lang="en-US" sz="2600" dirty="0" err="1" smtClean="0">
                <a:solidFill>
                  <a:schemeClr val="bg1"/>
                </a:solidFill>
                <a:effectLst>
                  <a:outerShdw blurRad="38100" dist="38100" dir="2700000" algn="tl">
                    <a:srgbClr val="000000">
                      <a:alpha val="43137"/>
                    </a:srgbClr>
                  </a:outerShdw>
                </a:effectLst>
                <a:latin typeface="Segoe" pitchFamily="34" charset="0"/>
              </a:rPr>
              <a:t>xmlns</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="http://schemas.microsoft.com/client/2007" </a:t>
            </a: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a:t>
            </a:r>
            <a:r>
              <a:rPr lang="en-US" sz="2600" dirty="0" err="1" smtClean="0">
                <a:solidFill>
                  <a:schemeClr val="bg1"/>
                </a:solidFill>
                <a:effectLst>
                  <a:outerShdw blurRad="38100" dist="38100" dir="2700000" algn="tl">
                    <a:srgbClr val="000000">
                      <a:alpha val="43137"/>
                    </a:srgbClr>
                  </a:outerShdw>
                </a:effectLst>
                <a:latin typeface="Segoe" pitchFamily="34" charset="0"/>
              </a:rPr>
              <a:t>xmlns:x</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="http://schemas.microsoft.com/winfx/2006/xaml" </a:t>
            </a:r>
          </a:p>
          <a:p>
            <a:pPr>
              <a:defRPr/>
            </a:pPr>
            <a:r>
              <a:rPr lang="en-US" sz="2600" b="1" dirty="0" smtClean="0">
                <a:effectLst>
                  <a:outerShdw blurRad="38100" dist="38100" dir="2700000" algn="tl">
                    <a:srgbClr val="000000">
                      <a:alpha val="43137"/>
                    </a:srgbClr>
                  </a:outerShdw>
                </a:effectLst>
                <a:latin typeface="Segoe" pitchFamily="34" charset="0"/>
              </a:rPr>
              <a:t>               x:Class=“</a:t>
            </a:r>
            <a:r>
              <a:rPr lang="en-US" sz="2600" b="1" dirty="0" err="1" smtClean="0">
                <a:effectLst>
                  <a:outerShdw blurRad="38100" dist="38100" dir="2700000" algn="tl">
                    <a:srgbClr val="000000">
                      <a:alpha val="43137"/>
                    </a:srgbClr>
                  </a:outerShdw>
                </a:effectLst>
                <a:latin typeface="Segoe" pitchFamily="34" charset="0"/>
              </a:rPr>
              <a:t>MyPage;assembly</a:t>
            </a:r>
            <a:r>
              <a:rPr lang="en-US" sz="2600" b="1" dirty="0" smtClean="0">
                <a:effectLst>
                  <a:outerShdw blurRad="38100" dist="38100" dir="2700000" algn="tl">
                    <a:srgbClr val="000000">
                      <a:alpha val="43137"/>
                    </a:srgbClr>
                  </a:outerShdw>
                </a:effectLst>
                <a:latin typeface="Segoe" pitchFamily="34" charset="0"/>
              </a:rPr>
              <a:t>=</a:t>
            </a:r>
            <a:r>
              <a:rPr lang="en-US" sz="2600" b="1" dirty="0" err="1" smtClean="0">
                <a:effectLst>
                  <a:outerShdw blurRad="38100" dist="38100" dir="2700000" algn="tl">
                    <a:srgbClr val="000000">
                      <a:alpha val="43137"/>
                    </a:srgbClr>
                  </a:outerShdw>
                </a:effectLst>
                <a:latin typeface="Segoe" pitchFamily="34" charset="0"/>
              </a:rPr>
              <a:t>ClientBin</a:t>
            </a:r>
            <a:r>
              <a:rPr lang="en-US" sz="2600" b="1" dirty="0" smtClean="0">
                <a:effectLst>
                  <a:outerShdw blurRad="38100" dist="38100" dir="2700000" algn="tl">
                    <a:srgbClr val="000000">
                      <a:alpha val="43137"/>
                    </a:srgbClr>
                  </a:outerShdw>
                </a:effectLst>
                <a:latin typeface="Segoe" pitchFamily="34" charset="0"/>
              </a:rPr>
              <a:t>/MyApp.dll“</a:t>
            </a:r>
          </a:p>
          <a:p>
            <a:pPr>
              <a:defRPr/>
            </a:pPr>
            <a:r>
              <a:rPr lang="en-US" sz="2600" b="1" dirty="0" smtClean="0">
                <a:solidFill>
                  <a:srgbClr val="FF9933"/>
                </a:solidFill>
                <a:effectLst>
                  <a:outerShdw blurRad="38100" dist="38100" dir="2700000" algn="tl">
                    <a:srgbClr val="000000">
                      <a:alpha val="43137"/>
                    </a:srgbClr>
                  </a:outerShdw>
                </a:effectLst>
                <a:latin typeface="Segoe" pitchFamily="34" charset="0"/>
              </a:rPr>
              <a:t>               </a:t>
            </a:r>
            <a:r>
              <a:rPr lang="en-US" sz="2600" b="1" dirty="0" smtClean="0">
                <a:effectLst>
                  <a:outerShdw blurRad="38100" dist="38100" dir="2700000" algn="tl">
                    <a:srgbClr val="000000">
                      <a:alpha val="43137"/>
                    </a:srgbClr>
                  </a:outerShdw>
                </a:effectLst>
                <a:latin typeface="Segoe" pitchFamily="34" charset="0"/>
              </a:rPr>
              <a:t>Loaded="</a:t>
            </a:r>
            <a:r>
              <a:rPr lang="en-US" sz="2600" b="1" dirty="0" err="1" smtClean="0">
                <a:effectLst>
                  <a:outerShdw blurRad="38100" dist="38100" dir="2700000" algn="tl">
                    <a:srgbClr val="000000">
                      <a:alpha val="43137"/>
                    </a:srgbClr>
                  </a:outerShdw>
                </a:effectLst>
                <a:latin typeface="Segoe" pitchFamily="34" charset="0"/>
              </a:rPr>
              <a:t>Page_Loaded</a:t>
            </a:r>
            <a:r>
              <a:rPr lang="en-US" sz="2600" b="1" dirty="0" smtClean="0">
                <a:effectLst>
                  <a:outerShdw blurRad="38100" dist="38100" dir="2700000" algn="tl">
                    <a:srgbClr val="000000">
                      <a:alpha val="43137"/>
                    </a:srgbClr>
                  </a:outerShdw>
                </a:effectLst>
                <a:latin typeface="Segoe" pitchFamily="34" charset="0"/>
              </a:rPr>
              <a:t>" </a:t>
            </a:r>
            <a:endParaRPr lang="en-US" sz="2600" b="1" dirty="0">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Width</a:t>
            </a:r>
            <a:r>
              <a:rPr lang="en-US" sz="2600" dirty="0">
                <a:solidFill>
                  <a:schemeClr val="bg1"/>
                </a:solidFill>
                <a:effectLst>
                  <a:outerShdw blurRad="38100" dist="38100" dir="2700000" algn="tl">
                    <a:srgbClr val="000000">
                      <a:alpha val="43137"/>
                    </a:srgbClr>
                  </a:outerShdw>
                </a:effectLst>
                <a:latin typeface="Segoe" pitchFamily="34" charset="0"/>
              </a:rPr>
              <a:t>="640"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Height</a:t>
            </a:r>
            <a:r>
              <a:rPr lang="en-US" sz="2600" dirty="0">
                <a:solidFill>
                  <a:schemeClr val="bg1"/>
                </a:solidFill>
                <a:effectLst>
                  <a:outerShdw blurRad="38100" dist="38100" dir="2700000" algn="tl">
                    <a:srgbClr val="000000">
                      <a:alpha val="43137"/>
                    </a:srgbClr>
                  </a:outerShdw>
                </a:effectLst>
                <a:latin typeface="Segoe" pitchFamily="34" charset="0"/>
              </a:rPr>
              <a:t>="480"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Background</a:t>
            </a:r>
            <a:r>
              <a:rPr lang="en-US" sz="2600" dirty="0">
                <a:solidFill>
                  <a:schemeClr val="bg1"/>
                </a:solidFill>
                <a:effectLst>
                  <a:outerShdw blurRad="38100" dist="38100" dir="2700000" algn="tl">
                    <a:srgbClr val="000000">
                      <a:alpha val="43137"/>
                    </a:srgbClr>
                  </a:outerShdw>
                </a:effectLst>
                <a:latin typeface="Segoe" pitchFamily="34" charset="0"/>
              </a:rPr>
              <a:t>="White</a:t>
            </a:r>
            <a:r>
              <a:rPr lang="en-US" sz="2600" dirty="0" smtClean="0">
                <a:solidFill>
                  <a:schemeClr val="bg1"/>
                </a:solidFill>
                <a:effectLst>
                  <a:outerShdw blurRad="38100" dist="38100" dir="2700000" algn="tl">
                    <a:srgbClr val="000000">
                      <a:alpha val="43137"/>
                    </a:srgbClr>
                  </a:outerShdw>
                </a:effectLst>
                <a:latin typeface="Segoe" pitchFamily="34" charset="0"/>
              </a:rPr>
              <a:t>“&gt;</a:t>
            </a:r>
          </a:p>
          <a:p>
            <a:pPr>
              <a:defRPr/>
            </a:pPr>
            <a:endParaRPr lang="en-US" sz="26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&lt;</a:t>
            </a:r>
            <a:r>
              <a:rPr lang="en-US" sz="2600" dirty="0" err="1" smtClean="0">
                <a:solidFill>
                  <a:schemeClr val="bg1"/>
                </a:solidFill>
                <a:effectLst>
                  <a:outerShdw blurRad="38100" dist="38100" dir="2700000" algn="tl">
                    <a:srgbClr val="000000">
                      <a:alpha val="43137"/>
                    </a:srgbClr>
                  </a:outerShdw>
                </a:effectLst>
                <a:latin typeface="Segoe" pitchFamily="34" charset="0"/>
              </a:rPr>
              <a:t>TextBlock</a:t>
            </a:r>
            <a:r>
              <a:rPr lang="en-US" sz="2600" dirty="0" smtClean="0">
                <a:solidFill>
                  <a:schemeClr val="bg1"/>
                </a:solidFill>
                <a:effectLst>
                  <a:outerShdw blurRad="38100" dist="38100" dir="2700000" algn="tl">
                    <a:srgbClr val="000000">
                      <a:alpha val="43137"/>
                    </a:srgbClr>
                  </a:outerShdw>
                </a:effectLst>
                <a:latin typeface="Segoe" pitchFamily="34" charset="0"/>
              </a:rPr>
              <a:t> x:Name=“</a:t>
            </a:r>
            <a:r>
              <a:rPr lang="en-US" sz="2600" dirty="0" err="1" smtClean="0">
                <a:solidFill>
                  <a:schemeClr val="bg1"/>
                </a:solidFill>
                <a:effectLst>
                  <a:outerShdw blurRad="38100" dist="38100" dir="2700000" algn="tl">
                    <a:srgbClr val="000000">
                      <a:alpha val="43137"/>
                    </a:srgbClr>
                  </a:outerShdw>
                </a:effectLst>
                <a:latin typeface="Segoe" pitchFamily="34" charset="0"/>
              </a:rPr>
              <a:t>MyMessage</a:t>
            </a:r>
            <a:r>
              <a:rPr lang="en-US" sz="2600" dirty="0" smtClean="0">
                <a:solidFill>
                  <a:schemeClr val="bg1"/>
                </a:solidFill>
                <a:effectLst>
                  <a:outerShdw blurRad="38100" dist="38100" dir="2700000" algn="tl">
                    <a:srgbClr val="000000">
                      <a:alpha val="43137"/>
                    </a:srgbClr>
                  </a:outerShdw>
                </a:effectLst>
                <a:latin typeface="Segoe" pitchFamily="34" charset="0"/>
              </a:rPr>
              <a:t>” /&gt;</a:t>
            </a:r>
          </a:p>
          <a:p>
            <a:pPr>
              <a:defRPr/>
            </a:pPr>
            <a:endParaRPr lang="en-US" sz="2600" dirty="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&lt;/Canvas</a:t>
            </a:r>
            <a:r>
              <a:rPr lang="en-US" sz="2600" dirty="0">
                <a:solidFill>
                  <a:schemeClr val="tx1"/>
                </a:solidFill>
                <a:effectLst>
                  <a:outerShdw blurRad="38100" dist="38100" dir="2700000" algn="tl">
                    <a:srgbClr val="000000">
                      <a:alpha val="43137"/>
                    </a:srgbClr>
                  </a:outerShdw>
                </a:effectLst>
                <a:latin typeface="Segoe" pitchFamily="34" charset="0"/>
              </a:rPr>
              <a:t>&gt;</a:t>
            </a:r>
            <a:endParaRPr lang="en-US" sz="2600" dirty="0">
              <a:effectLst>
                <a:outerShdw blurRad="38100" dist="38100" dir="2700000" algn="tl">
                  <a:srgbClr val="000000">
                    <a:alpha val="43137"/>
                  </a:srgbClr>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MyPage.xaml.cs</a:t>
            </a:r>
            <a:endParaRPr/>
          </a:p>
        </p:txBody>
      </p:sp>
      <p:sp>
        <p:nvSpPr>
          <p:cNvPr id="3" name="Content Placeholder 2"/>
          <p:cNvSpPr>
            <a:spLocks noGrp="1"/>
          </p:cNvSpPr>
          <p:nvPr>
            <p:ph idx="1"/>
          </p:nvPr>
        </p:nvSpPr>
        <p:spPr>
          <a:xfrm>
            <a:off x="615950" y="1568451"/>
            <a:ext cx="13744575" cy="774700"/>
          </a:xfrm>
        </p:spPr>
        <p:txBody>
          <a:bodyPr/>
          <a:lstStyle/>
          <a:p>
            <a:pPr marL="459106" indent="-459106" defTabSz="1095376">
              <a:defRPr/>
            </a:pPr>
            <a:r>
              <a:t>Code behind file for the </a:t>
            </a:r>
            <a:r>
              <a:rPr/>
              <a:t>parent </a:t>
            </a:r>
            <a:r>
              <a:rPr smtClean="0"/>
              <a:t>XAML</a:t>
            </a:r>
            <a:endParaRPr/>
          </a:p>
          <a:p>
            <a:pPr marL="459106" indent="-459106" defTabSz="1095376">
              <a:defRPr/>
            </a:pPr>
            <a:endParaRPr/>
          </a:p>
        </p:txBody>
      </p:sp>
      <p:sp>
        <p:nvSpPr>
          <p:cNvPr id="9" name="Text Box 4"/>
          <p:cNvSpPr txBox="1">
            <a:spLocks noChangeArrowheads="1"/>
          </p:cNvSpPr>
          <p:nvPr/>
        </p:nvSpPr>
        <p:spPr bwMode="auto">
          <a:xfrm>
            <a:off x="671513" y="2476500"/>
            <a:ext cx="12957175"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public </a:t>
            </a:r>
            <a:r>
              <a:rPr lang="en-US" sz="2800" dirty="0">
                <a:solidFill>
                  <a:schemeClr val="bg1"/>
                </a:solidFill>
                <a:effectLst>
                  <a:outerShdw blurRad="38100" dist="38100" dir="2700000" algn="tl">
                    <a:srgbClr val="000000">
                      <a:alpha val="43137"/>
                    </a:srgbClr>
                  </a:outerShdw>
                </a:effectLst>
                <a:latin typeface="Segoe" pitchFamily="34" charset="0"/>
              </a:rPr>
              <a:t>partial class </a:t>
            </a:r>
            <a:r>
              <a:rPr lang="en-US" sz="2800" dirty="0" err="1">
                <a:solidFill>
                  <a:schemeClr val="bg1"/>
                </a:solidFill>
                <a:effectLst>
                  <a:outerShdw blurRad="38100" dist="38100" dir="2700000" algn="tl">
                    <a:srgbClr val="000000">
                      <a:alpha val="43137"/>
                    </a:srgbClr>
                  </a:outerShdw>
                </a:effectLst>
                <a:latin typeface="Segoe" pitchFamily="34" charset="0"/>
              </a:rPr>
              <a:t>MyPage</a:t>
            </a:r>
            <a:r>
              <a:rPr lang="en-US" sz="2800" dirty="0">
                <a:solidFill>
                  <a:schemeClr val="bg1"/>
                </a:solidFill>
                <a:effectLst>
                  <a:outerShdw blurRad="38100" dist="38100" dir="2700000" algn="tl">
                    <a:srgbClr val="000000">
                      <a:alpha val="43137"/>
                    </a:srgbClr>
                  </a:outerShdw>
                </a:effectLst>
                <a:latin typeface="Segoe" pitchFamily="34" charset="0"/>
              </a:rPr>
              <a:t>: Canvas  </a:t>
            </a:r>
            <a:endParaRPr lang="en-US" sz="28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a:t>
            </a: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public </a:t>
            </a:r>
            <a:r>
              <a:rPr lang="en-US" sz="2800" dirty="0">
                <a:solidFill>
                  <a:schemeClr val="bg1"/>
                </a:solidFill>
                <a:effectLst>
                  <a:outerShdw blurRad="38100" dist="38100" dir="2700000" algn="tl">
                    <a:srgbClr val="000000">
                      <a:alpha val="43137"/>
                    </a:srgbClr>
                  </a:outerShdw>
                </a:effectLst>
                <a:latin typeface="Segoe" pitchFamily="34" charset="0"/>
              </a:rPr>
              <a:t>void </a:t>
            </a:r>
            <a:r>
              <a:rPr lang="en-US" sz="2800" dirty="0" err="1">
                <a:solidFill>
                  <a:schemeClr val="bg1"/>
                </a:solidFill>
                <a:effectLst>
                  <a:outerShdw blurRad="38100" dist="38100" dir="2700000" algn="tl">
                    <a:srgbClr val="000000">
                      <a:alpha val="43137"/>
                    </a:srgbClr>
                  </a:outerShdw>
                </a:effectLst>
                <a:latin typeface="Segoe" pitchFamily="34" charset="0"/>
              </a:rPr>
              <a:t>Page_Loaded</a:t>
            </a:r>
            <a:r>
              <a:rPr lang="en-US" sz="2800" dirty="0">
                <a:solidFill>
                  <a:schemeClr val="bg1"/>
                </a:solidFill>
                <a:effectLst>
                  <a:outerShdw blurRad="38100" dist="38100" dir="2700000" algn="tl">
                    <a:srgbClr val="000000">
                      <a:alpha val="43137"/>
                    </a:srgbClr>
                  </a:outerShdw>
                </a:effectLst>
                <a:latin typeface="Segoe" pitchFamily="34" charset="0"/>
              </a:rPr>
              <a:t>(object o, </a:t>
            </a:r>
            <a:r>
              <a:rPr lang="en-US" sz="2800" dirty="0" err="1">
                <a:solidFill>
                  <a:schemeClr val="bg1"/>
                </a:solidFill>
                <a:effectLst>
                  <a:outerShdw blurRad="38100" dist="38100" dir="2700000" algn="tl">
                    <a:srgbClr val="000000">
                      <a:alpha val="43137"/>
                    </a:srgbClr>
                  </a:outerShdw>
                </a:effectLst>
                <a:latin typeface="Segoe" pitchFamily="34" charset="0"/>
              </a:rPr>
              <a:t>EventArgs</a:t>
            </a:r>
            <a:r>
              <a:rPr lang="en-US" sz="2800" dirty="0">
                <a:solidFill>
                  <a:schemeClr val="bg1"/>
                </a:solidFill>
                <a:effectLst>
                  <a:outerShdw blurRad="38100" dist="38100" dir="2700000" algn="tl">
                    <a:srgbClr val="000000">
                      <a:alpha val="43137"/>
                    </a:srgbClr>
                  </a:outerShdw>
                </a:effectLst>
                <a:latin typeface="Segoe" pitchFamily="34" charset="0"/>
              </a:rPr>
              <a:t> e)  </a:t>
            </a:r>
            <a:endParaRPr lang="en-US" sz="28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r>
              <a:rPr lang="en-US" sz="2800" dirty="0" err="1" smtClean="0">
                <a:solidFill>
                  <a:schemeClr val="bg1"/>
                </a:solidFill>
                <a:effectLst>
                  <a:outerShdw blurRad="38100" dist="38100" dir="2700000" algn="tl">
                    <a:srgbClr val="000000">
                      <a:alpha val="43137"/>
                    </a:srgbClr>
                  </a:outerShdw>
                </a:effectLst>
                <a:latin typeface="Segoe" pitchFamily="34" charset="0"/>
              </a:rPr>
              <a:t>InitializeComponent</a:t>
            </a:r>
            <a:r>
              <a:rPr lang="en-US" sz="2800" dirty="0" smtClean="0">
                <a:solidFill>
                  <a:schemeClr val="bg1"/>
                </a:solidFill>
                <a:effectLst>
                  <a:outerShdw blurRad="38100" dist="38100" dir="2700000" algn="tl">
                    <a:srgbClr val="000000">
                      <a:alpha val="43137"/>
                    </a:srgbClr>
                  </a:outerShdw>
                </a:effectLst>
                <a:latin typeface="Segoe" pitchFamily="34" charset="0"/>
              </a:rPr>
              <a:t>();</a:t>
            </a:r>
          </a:p>
          <a:p>
            <a:pPr>
              <a:defRPr/>
            </a:pP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a:solidFill>
                  <a:schemeClr val="bg1"/>
                </a:solidFill>
                <a:effectLst>
                  <a:outerShdw blurRad="38100" dist="38100" dir="2700000" algn="tl">
                    <a:srgbClr val="000000">
                      <a:alpha val="43137"/>
                    </a:srgbClr>
                  </a:outerShdw>
                </a:effectLst>
                <a:latin typeface="Segoe" pitchFamily="34" charset="0"/>
              </a:rPr>
              <a:t>	</a:t>
            </a:r>
            <a:r>
              <a:rPr lang="en-US" sz="2800" dirty="0" smtClean="0">
                <a:solidFill>
                  <a:schemeClr val="bg1"/>
                </a:solidFill>
                <a:effectLst>
                  <a:outerShdw blurRad="38100" dist="38100" dir="2700000" algn="tl">
                    <a:srgbClr val="000000">
                      <a:alpha val="43137"/>
                    </a:srgbClr>
                  </a:outerShdw>
                </a:effectLst>
                <a:latin typeface="Segoe" pitchFamily="34" charset="0"/>
              </a:rPr>
              <a:t>   </a:t>
            </a:r>
            <a:r>
              <a:rPr lang="en-US" sz="2800" dirty="0" err="1" smtClean="0">
                <a:solidFill>
                  <a:schemeClr val="bg1"/>
                </a:solidFill>
                <a:effectLst>
                  <a:outerShdw blurRad="38100" dist="38100" dir="2700000" algn="tl">
                    <a:srgbClr val="000000">
                      <a:alpha val="43137"/>
                    </a:srgbClr>
                  </a:outerShdw>
                </a:effectLst>
                <a:latin typeface="Segoe" pitchFamily="34" charset="0"/>
              </a:rPr>
              <a:t>MyMessage.Text</a:t>
            </a:r>
            <a:r>
              <a:rPr lang="en-US" sz="2800" dirty="0" smtClean="0">
                <a:solidFill>
                  <a:schemeClr val="bg1"/>
                </a:solidFill>
                <a:effectLst>
                  <a:outerShdw blurRad="38100" dist="38100" dir="2700000" algn="tl">
                    <a:srgbClr val="000000">
                      <a:alpha val="43137"/>
                    </a:srgbClr>
                  </a:outerShdw>
                </a:effectLst>
                <a:latin typeface="Segoe" pitchFamily="34" charset="0"/>
              </a:rPr>
              <a:t> = “Hello World!”;</a:t>
            </a:r>
            <a:endParaRPr lang="en-US" sz="2800" dirty="0">
              <a:solidFill>
                <a:schemeClr val="bg1"/>
              </a:solidFill>
              <a:effectLst>
                <a:outerShdw blurRad="38100" dist="38100" dir="2700000" algn="tl">
                  <a:srgbClr val="000000">
                    <a:alpha val="43137"/>
                  </a:srgbClr>
                </a:outerShdw>
              </a:effectLst>
              <a:latin typeface="Segoe" pitchFamily="34" charset="0"/>
            </a:endParaRP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   </a:t>
            </a:r>
          </a:p>
          <a:p>
            <a:pPr>
              <a:defRPr/>
            </a:pPr>
            <a:r>
              <a:rPr lang="en-US" sz="2800" dirty="0" smtClean="0">
                <a:solidFill>
                  <a:schemeClr val="bg1"/>
                </a:solidFill>
                <a:effectLst>
                  <a:outerShdw blurRad="38100" dist="38100" dir="2700000" algn="tl">
                    <a:srgbClr val="000000">
                      <a:alpha val="43137"/>
                    </a:srgbClr>
                  </a:outerShdw>
                </a:effectLst>
                <a:latin typeface="Segoe" pitchFamily="34" charset="0"/>
              </a:rPr>
              <a:t>}   </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Running Application</a:t>
            </a:r>
            <a:r>
              <a:rPr lang="en-US" dirty="0" smtClean="0"/>
              <a:t>…</a:t>
            </a:r>
            <a:endParaRPr lang="en-US" dirty="0"/>
          </a:p>
        </p:txBody>
      </p:sp>
      <p:pic>
        <p:nvPicPr>
          <p:cNvPr id="2050" name="Picture 2"/>
          <p:cNvPicPr>
            <a:picLocks noChangeAspect="1" noChangeArrowheads="1"/>
          </p:cNvPicPr>
          <p:nvPr/>
        </p:nvPicPr>
        <p:blipFill>
          <a:blip r:embed="rId2"/>
          <a:srcRect/>
          <a:stretch>
            <a:fillRect/>
          </a:stretch>
        </p:blipFill>
        <p:spPr bwMode="auto">
          <a:xfrm>
            <a:off x="2381250" y="1485899"/>
            <a:ext cx="9639300" cy="618738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Getting Started</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XAML, Shapes and Controls</a:t>
            </a:r>
            <a:endParaRPr sz="720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a:xfrm>
            <a:off x="609600" y="274320"/>
            <a:ext cx="5608320" cy="901066"/>
          </a:xfrm>
        </p:spPr>
        <p:txBody>
          <a:bodyPr>
            <a:normAutofit/>
          </a:bodyPr>
          <a:lstStyle/>
          <a:p>
            <a:pPr>
              <a:defRPr/>
            </a:pPr>
            <a:r>
              <a:rPr smtClean="0"/>
              <a:t>Agenda</a:t>
            </a:r>
            <a:endParaRPr/>
          </a:p>
        </p:txBody>
      </p:sp>
      <p:sp>
        <p:nvSpPr>
          <p:cNvPr id="241667" name="Rectangle 3"/>
          <p:cNvSpPr>
            <a:spLocks noGrp="1" noChangeArrowheads="1"/>
          </p:cNvSpPr>
          <p:nvPr>
            <p:ph type="body" idx="1"/>
          </p:nvPr>
        </p:nvSpPr>
        <p:spPr>
          <a:xfrm>
            <a:off x="604838" y="2784475"/>
            <a:ext cx="6956425" cy="5329238"/>
          </a:xfrm>
        </p:spPr>
        <p:txBody>
          <a:bodyPr>
            <a:normAutofit/>
          </a:bodyPr>
          <a:lstStyle/>
          <a:p>
            <a:pPr marL="460058" defTabSz="1095376">
              <a:defRPr/>
            </a:pPr>
            <a:r>
              <a:rPr smtClean="0"/>
              <a:t>Silverlight + .NET Overview</a:t>
            </a:r>
          </a:p>
          <a:p>
            <a:pPr marL="460058" defTabSz="1095376">
              <a:defRPr/>
            </a:pPr>
            <a:r>
              <a:rPr dirty="0" smtClean="0"/>
              <a:t>Getting Started</a:t>
            </a:r>
          </a:p>
          <a:p>
            <a:pPr marL="460058" defTabSz="1095376">
              <a:defRPr/>
            </a:pPr>
            <a:r>
              <a:rPr smtClean="0"/>
              <a:t>XAML </a:t>
            </a:r>
          </a:p>
          <a:p>
            <a:pPr marL="460058" defTabSz="1095376">
              <a:defRPr/>
            </a:pPr>
            <a:r>
              <a:rPr smtClean="0"/>
              <a:t>Shapes</a:t>
            </a:r>
            <a:endParaRPr dirty="0" smtClean="0"/>
          </a:p>
          <a:p>
            <a:pPr marL="460058" defTabSz="1095376">
              <a:defRPr/>
            </a:pPr>
            <a:r>
              <a:rPr smtClean="0"/>
              <a:t>Controls</a:t>
            </a:r>
          </a:p>
          <a:p>
            <a:pPr marL="460058" defTabSz="1095376">
              <a:defRPr/>
            </a:pPr>
            <a:r>
              <a:rPr smtClean="0"/>
              <a:t>Layout</a:t>
            </a:r>
          </a:p>
          <a:p>
            <a:pPr marL="460058" defTabSz="1095376">
              <a:defRPr/>
            </a:pPr>
            <a:r>
              <a:rPr smtClean="0"/>
              <a:t>Brushes and Transforms</a:t>
            </a:r>
          </a:p>
          <a:p>
            <a:pPr marL="845820" lvl="1" defTabSz="1095376">
              <a:defRPr/>
            </a:pPr>
            <a:endParaRPr sz="1400" dirty="0"/>
          </a:p>
        </p:txBody>
      </p:sp>
      <p:sp>
        <p:nvSpPr>
          <p:cNvPr id="4" name="Rectangle 3"/>
          <p:cNvSpPr txBox="1">
            <a:spLocks noChangeArrowheads="1"/>
          </p:cNvSpPr>
          <p:nvPr/>
        </p:nvSpPr>
        <p:spPr bwMode="auto">
          <a:xfrm>
            <a:off x="7440613" y="2740024"/>
            <a:ext cx="7189787" cy="5203826"/>
          </a:xfrm>
          <a:prstGeom prst="rect">
            <a:avLst/>
          </a:prstGeom>
          <a:noFill/>
          <a:ln w="9525">
            <a:noFill/>
            <a:miter lim="800000"/>
            <a:headEnd/>
            <a:tailEnd/>
          </a:ln>
        </p:spPr>
        <p:txBody>
          <a:bodyPr lIns="0" tIns="0" rIns="0" bIns="0">
            <a:normAutofit/>
          </a:bodyPr>
          <a:lstStyle/>
          <a:p>
            <a:pPr marL="388620" indent="-381000" defTabSz="1095376">
              <a:lnSpc>
                <a:spcPct val="90000"/>
              </a:lnSpc>
              <a:spcBef>
                <a:spcPts val="1300"/>
              </a:spcBef>
              <a:buClr>
                <a:schemeClr val="tx2"/>
              </a:buClr>
              <a:buSzPct val="75000"/>
              <a:buBlip>
                <a:blip r:embed="rId3"/>
              </a:buBlip>
              <a:defRPr/>
            </a:pPr>
            <a:r>
              <a:rPr lang="en-US" sz="4000" kern="0" dirty="0" smtClean="0">
                <a:solidFill>
                  <a:schemeClr val="tx1"/>
                </a:solidFill>
                <a:effectLst>
                  <a:outerShdw blurRad="38100" dist="38100" dir="2700000" algn="tl">
                    <a:srgbClr val="000000">
                      <a:alpha val="43137"/>
                    </a:srgbClr>
                  </a:outerShdw>
                </a:effectLst>
                <a:cs typeface="Arial" pitchFamily="34" charset="0"/>
              </a:rPr>
              <a:t>Events and Code</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Building Custom Controls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HTML and Script Integration</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File Open Dialog</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HTTP Network Access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Web Services</a:t>
            </a:r>
          </a:p>
          <a:p>
            <a:pPr marL="388620" indent="-381000" defTabSz="1095376">
              <a:lnSpc>
                <a:spcPct val="90000"/>
              </a:lnSpc>
              <a:spcBef>
                <a:spcPts val="1300"/>
              </a:spcBef>
              <a:buClr>
                <a:schemeClr val="tx2"/>
              </a:buClr>
              <a:buSzPct val="75000"/>
              <a:buFontTx/>
              <a:buBlip>
                <a:blip r:embed="rId3"/>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Isolated Storage</a:t>
            </a:r>
          </a:p>
          <a:p>
            <a:pPr marL="845820" lvl="1" indent="-381000" defTabSz="1095376">
              <a:lnSpc>
                <a:spcPct val="90000"/>
              </a:lnSpc>
              <a:spcBef>
                <a:spcPts val="1300"/>
              </a:spcBef>
              <a:buClr>
                <a:schemeClr val="tx2"/>
              </a:buClr>
              <a:buSzPct val="75000"/>
              <a:buFontTx/>
              <a:buBlip>
                <a:blip r:embed="rId3"/>
              </a:buBlip>
              <a:defRPr/>
            </a:pPr>
            <a:endParaRPr lang="en-US" sz="1600" kern="0" dirty="0">
              <a:solidFill>
                <a:schemeClr val="tx1"/>
              </a:solidFill>
              <a:effectLst>
                <a:outerShdw blurRad="38100" dist="38100" dir="2700000" algn="tl">
                  <a:srgbClr val="000000">
                    <a:alpha val="43137"/>
                  </a:srgbClr>
                </a:outerShdw>
              </a:effectLst>
              <a:latin typeface="+mn-lt"/>
              <a:cs typeface="Arial" pitchFamily="34" charset="0"/>
            </a:endParaRPr>
          </a:p>
        </p:txBody>
      </p:sp>
      <p:sp>
        <p:nvSpPr>
          <p:cNvPr id="6" name="Rectangle 3"/>
          <p:cNvSpPr txBox="1">
            <a:spLocks noChangeArrowheads="1"/>
          </p:cNvSpPr>
          <p:nvPr/>
        </p:nvSpPr>
        <p:spPr bwMode="auto">
          <a:xfrm>
            <a:off x="582613" y="1616075"/>
            <a:ext cx="10448925" cy="966788"/>
          </a:xfrm>
          <a:prstGeom prst="rect">
            <a:avLst/>
          </a:prstGeom>
          <a:noFill/>
          <a:ln w="9525">
            <a:noFill/>
            <a:miter lim="800000"/>
            <a:headEnd/>
            <a:tailEnd/>
          </a:ln>
        </p:spPr>
        <p:txBody>
          <a:bodyPr lIns="0" tIns="0" rIns="0" bIns="0">
            <a:normAutofit/>
          </a:bodyPr>
          <a:lstStyle/>
          <a:p>
            <a:pPr marL="459106" indent="-459106" defTabSz="1095376">
              <a:lnSpc>
                <a:spcPct val="90000"/>
              </a:lnSpc>
              <a:spcBef>
                <a:spcPts val="1400"/>
              </a:spcBef>
              <a:buClr>
                <a:schemeClr val="tx2"/>
              </a:buClr>
              <a:buSzPct val="95000"/>
              <a:buFontTx/>
              <a:buBlip>
                <a:blip r:embed="rId4"/>
              </a:buBlip>
              <a:defRPr/>
            </a:pP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Lots of content – </a:t>
            </a:r>
            <a:r>
              <a:rPr lang="en-US" sz="4000" kern="0" dirty="0">
                <a:solidFill>
                  <a:schemeClr val="tx1"/>
                </a:solidFill>
                <a:effectLst>
                  <a:outerShdw blurRad="38100" dist="38100" dir="2700000" algn="tl">
                    <a:srgbClr val="000000">
                      <a:alpha val="43137"/>
                    </a:srgbClr>
                  </a:outerShdw>
                </a:effectLst>
                <a:latin typeface="+mn-lt"/>
                <a:cs typeface="Arial" pitchFamily="34" charset="0"/>
              </a:rPr>
              <a:t>2+ talks </a:t>
            </a:r>
            <a:r>
              <a:rPr lang="en-US" sz="4000" kern="0" dirty="0" smtClean="0">
                <a:solidFill>
                  <a:schemeClr val="tx1"/>
                </a:solidFill>
                <a:effectLst>
                  <a:outerShdw blurRad="38100" dist="38100" dir="2700000" algn="tl">
                    <a:srgbClr val="000000">
                      <a:alpha val="43137"/>
                    </a:srgbClr>
                  </a:outerShdw>
                </a:effectLst>
                <a:latin typeface="+mn-lt"/>
                <a:cs typeface="Arial" pitchFamily="34" charset="0"/>
              </a:rPr>
              <a:t>worth</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845820" lvl="1" indent="-381000" defTabSz="1095376">
              <a:lnSpc>
                <a:spcPct val="90000"/>
              </a:lnSpc>
              <a:spcBef>
                <a:spcPts val="1300"/>
              </a:spcBef>
              <a:buClr>
                <a:schemeClr val="tx2"/>
              </a:buClr>
              <a:buSzPct val="75000"/>
              <a:buFontTx/>
              <a:buBlip>
                <a:blip r:embed="rId3"/>
              </a:buBlip>
              <a:defRPr/>
            </a:pPr>
            <a:endParaRPr lang="en-US" sz="1400" kern="0" dirty="0">
              <a:solidFill>
                <a:schemeClr val="tx1"/>
              </a:solidFill>
              <a:effectLst>
                <a:outerShdw blurRad="38100" dist="38100" dir="2700000" algn="tl">
                  <a:srgbClr val="000000">
                    <a:alpha val="43137"/>
                  </a:srgbClr>
                </a:outerShdw>
              </a:effectLst>
              <a:latin typeface="+mn-lt"/>
              <a:cs typeface="Arial"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12141" y="274320"/>
            <a:ext cx="13408659" cy="830997"/>
          </a:xfrm>
        </p:spPr>
        <p:txBody>
          <a:bodyPr/>
          <a:lstStyle/>
          <a:p>
            <a:pPr eaLnBrk="1" hangingPunct="1">
              <a:defRPr/>
            </a:pPr>
            <a:r>
              <a:rPr lang="en-US" dirty="0" smtClean="0"/>
              <a:t>XAML</a:t>
            </a:r>
          </a:p>
        </p:txBody>
      </p:sp>
      <p:sp>
        <p:nvSpPr>
          <p:cNvPr id="4099" name="Rectangle 3"/>
          <p:cNvSpPr>
            <a:spLocks noGrp="1" noChangeArrowheads="1"/>
          </p:cNvSpPr>
          <p:nvPr>
            <p:ph type="body" idx="1"/>
          </p:nvPr>
        </p:nvSpPr>
        <p:spPr>
          <a:xfrm>
            <a:off x="612141" y="1697355"/>
            <a:ext cx="14018259" cy="4682307"/>
          </a:xfrm>
        </p:spPr>
        <p:txBody>
          <a:bodyPr/>
          <a:lstStyle/>
          <a:p>
            <a:pPr eaLnBrk="1" hangingPunct="1"/>
            <a:r>
              <a:rPr lang="en-US" dirty="0" smtClean="0"/>
              <a:t>XAML = </a:t>
            </a:r>
            <a:r>
              <a:rPr lang="en-US" dirty="0" err="1" smtClean="0"/>
              <a:t>eXtensible</a:t>
            </a:r>
            <a:r>
              <a:rPr lang="en-US" dirty="0" smtClean="0"/>
              <a:t> Application Markup Language</a:t>
            </a:r>
          </a:p>
          <a:p>
            <a:pPr lvl="1" eaLnBrk="1" hangingPunct="1"/>
            <a:endParaRPr lang="en-US" dirty="0" smtClean="0"/>
          </a:p>
          <a:p>
            <a:pPr eaLnBrk="1" hangingPunct="1"/>
            <a:r>
              <a:rPr lang="en-US" dirty="0" smtClean="0"/>
              <a:t>Flexible XML document schema</a:t>
            </a:r>
          </a:p>
          <a:p>
            <a:pPr lvl="1" eaLnBrk="1" hangingPunct="1"/>
            <a:r>
              <a:rPr lang="en-US" dirty="0" smtClean="0"/>
              <a:t>Example usages: WPF, Silverlight, Workflow Foundation</a:t>
            </a:r>
          </a:p>
          <a:p>
            <a:pPr lvl="1" eaLnBrk="1" hangingPunct="1"/>
            <a:endParaRPr lang="en-US" dirty="0" smtClean="0"/>
          </a:p>
          <a:p>
            <a:pPr eaLnBrk="1" hangingPunct="1"/>
            <a:r>
              <a:rPr lang="en-US" dirty="0" smtClean="0"/>
              <a:t>Enables rich tooling support</a:t>
            </a:r>
          </a:p>
          <a:p>
            <a:pPr lvl="1" eaLnBrk="1" hangingPunct="1"/>
            <a:r>
              <a:rPr lang="en-US" dirty="0" smtClean="0"/>
              <a:t>While still preserving readability &amp; hand-coding with text editors</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XAML Sample</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365124" y="1752600"/>
            <a:ext cx="13808075" cy="2726008"/>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3200" dirty="0">
                <a:solidFill>
                  <a:schemeClr val="bg1"/>
                </a:solidFill>
                <a:effectLst>
                  <a:outerShdw blurRad="38100" dist="38100" dir="2700000" algn="tl">
                    <a:srgbClr val="C0C0C0"/>
                  </a:outerShdw>
                </a:effectLst>
                <a:latin typeface="Consolas" pitchFamily="49" charset="0"/>
              </a:rPr>
              <a:t>&lt;Canvas </a:t>
            </a:r>
            <a:r>
              <a:rPr lang="en-US" sz="3200" dirty="0" err="1" smtClean="0">
                <a:solidFill>
                  <a:schemeClr val="bg1"/>
                </a:solidFill>
                <a:effectLst>
                  <a:outerShdw blurRad="38100" dist="38100" dir="2700000" algn="tl">
                    <a:srgbClr val="C0C0C0"/>
                  </a:outerShdw>
                </a:effectLst>
                <a:latin typeface="Consolas" pitchFamily="49" charset="0"/>
              </a:rPr>
              <a:t>xmlns</a:t>
            </a:r>
            <a:r>
              <a:rPr lang="en-US" sz="3200" dirty="0">
                <a:solidFill>
                  <a:schemeClr val="bg1"/>
                </a:solidFill>
                <a:effectLst>
                  <a:outerShdw blurRad="38100" dist="38100" dir="2700000" algn="tl">
                    <a:srgbClr val="C0C0C0"/>
                  </a:outerShdw>
                </a:effectLst>
                <a:latin typeface="Consolas" pitchFamily="49" charset="0"/>
              </a:rPr>
              <a:t>="http://schemas.microsoft.com/client/2007</a:t>
            </a:r>
            <a:r>
              <a:rPr lang="en-US" sz="32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3200" dirty="0">
              <a:solidFill>
                <a:schemeClr val="bg1"/>
              </a:solidFill>
              <a:effectLst>
                <a:outerShdw blurRad="38100" dist="38100" dir="2700000" algn="tl">
                  <a:srgbClr val="C0C0C0"/>
                </a:outerShdw>
              </a:effectLst>
              <a:latin typeface="Consolas" pitchFamily="49" charset="0"/>
            </a:endParaRPr>
          </a:p>
          <a:p>
            <a:pPr defTabSz="1306513">
              <a:defRPr/>
            </a:pPr>
            <a:r>
              <a:rPr lang="en-US" sz="3200" dirty="0">
                <a:solidFill>
                  <a:schemeClr val="bg1"/>
                </a:solidFill>
                <a:effectLst>
                  <a:outerShdw blurRad="38100" dist="38100" dir="2700000" algn="tl">
                    <a:srgbClr val="C0C0C0"/>
                  </a:outerShdw>
                </a:effectLst>
                <a:latin typeface="Consolas" pitchFamily="49" charset="0"/>
              </a:rPr>
              <a:t>   &lt;</a:t>
            </a:r>
            <a:r>
              <a:rPr lang="en-US" sz="3200" dirty="0" err="1">
                <a:solidFill>
                  <a:schemeClr val="bg1"/>
                </a:solidFill>
                <a:effectLst>
                  <a:outerShdw blurRad="38100" dist="38100" dir="2700000" algn="tl">
                    <a:srgbClr val="C0C0C0"/>
                  </a:outerShdw>
                </a:effectLst>
                <a:latin typeface="Consolas" pitchFamily="49" charset="0"/>
              </a:rPr>
              <a:t>TextBlock</a:t>
            </a:r>
            <a:r>
              <a:rPr lang="en-US" sz="3200" dirty="0">
                <a:solidFill>
                  <a:schemeClr val="bg1"/>
                </a:solidFill>
                <a:effectLst>
                  <a:outerShdw blurRad="38100" dist="38100" dir="2700000" algn="tl">
                    <a:srgbClr val="C0C0C0"/>
                  </a:outerShdw>
                </a:effectLst>
                <a:latin typeface="Consolas" pitchFamily="49" charset="0"/>
              </a:rPr>
              <a:t> </a:t>
            </a:r>
            <a:r>
              <a:rPr lang="en-US" sz="3200" dirty="0" err="1">
                <a:solidFill>
                  <a:schemeClr val="bg1"/>
                </a:solidFill>
                <a:effectLst>
                  <a:outerShdw blurRad="38100" dist="38100" dir="2700000" algn="tl">
                    <a:srgbClr val="C0C0C0"/>
                  </a:outerShdw>
                </a:effectLst>
                <a:latin typeface="Consolas" pitchFamily="49" charset="0"/>
              </a:rPr>
              <a:t>FontSize</a:t>
            </a:r>
            <a:r>
              <a:rPr lang="en-US" sz="3200" dirty="0">
                <a:solidFill>
                  <a:schemeClr val="bg1"/>
                </a:solidFill>
                <a:effectLst>
                  <a:outerShdw blurRad="38100" dist="38100" dir="2700000" algn="tl">
                    <a:srgbClr val="C0C0C0"/>
                  </a:outerShdw>
                </a:effectLst>
                <a:latin typeface="Consolas" pitchFamily="49" charset="0"/>
              </a:rPr>
              <a:t>="32" Text="Hello world" /&gt;</a:t>
            </a:r>
          </a:p>
          <a:p>
            <a:pPr defTabSz="1306513">
              <a:defRPr/>
            </a:pPr>
            <a:endParaRPr lang="en-US" sz="32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3200" dirty="0" smtClean="0">
                <a:solidFill>
                  <a:schemeClr val="bg1"/>
                </a:solidFill>
                <a:effectLst>
                  <a:outerShdw blurRad="38100" dist="38100" dir="2700000" algn="tl">
                    <a:srgbClr val="C0C0C0"/>
                  </a:outerShdw>
                </a:effectLst>
                <a:latin typeface="Consolas" pitchFamily="49" charset="0"/>
              </a:rPr>
              <a:t>&lt;/</a:t>
            </a:r>
            <a:r>
              <a:rPr lang="en-US" sz="3200" dirty="0">
                <a:solidFill>
                  <a:schemeClr val="bg1"/>
                </a:solidFill>
                <a:effectLst>
                  <a:outerShdw blurRad="38100" dist="38100" dir="2700000" algn="tl">
                    <a:srgbClr val="C0C0C0"/>
                  </a:outerShdw>
                </a:effectLst>
                <a:latin typeface="Consolas" pitchFamily="49" charset="0"/>
              </a:rPr>
              <a:t>Canvas&gt;</a:t>
            </a:r>
          </a:p>
        </p:txBody>
      </p:sp>
      <p:sp>
        <p:nvSpPr>
          <p:cNvPr id="46084" name="Text Box 7"/>
          <p:cNvSpPr txBox="1">
            <a:spLocks noChangeArrowheads="1"/>
          </p:cNvSpPr>
          <p:nvPr/>
        </p:nvSpPr>
        <p:spPr bwMode="auto">
          <a:xfrm>
            <a:off x="4689475" y="5308600"/>
            <a:ext cx="5258171" cy="1323439"/>
          </a:xfrm>
          <a:prstGeom prst="rect">
            <a:avLst/>
          </a:prstGeom>
          <a:noFill/>
          <a:ln w="9525">
            <a:noFill/>
            <a:miter lim="800000"/>
            <a:headEnd/>
            <a:tailEnd/>
          </a:ln>
        </p:spPr>
        <p:txBody>
          <a:bodyPr wrap="none">
            <a:spAutoFit/>
          </a:bodyPr>
          <a:lstStyle/>
          <a:p>
            <a:r>
              <a:rPr lang="en-US" sz="8000" dirty="0">
                <a:solidFill>
                  <a:schemeClr val="tx1"/>
                </a:solidFill>
              </a:rPr>
              <a:t>Hello world</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Markup = Object Model</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555875" y="1885950"/>
            <a:ext cx="8585200"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 FontSize="32" Text="Hello world" /&gt;</a:t>
            </a:r>
          </a:p>
        </p:txBody>
      </p:sp>
      <p:sp>
        <p:nvSpPr>
          <p:cNvPr id="2" name="Text Box 4"/>
          <p:cNvSpPr txBox="1">
            <a:spLocks noChangeArrowheads="1"/>
          </p:cNvSpPr>
          <p:nvPr/>
        </p:nvSpPr>
        <p:spPr bwMode="auto">
          <a:xfrm>
            <a:off x="3736975" y="4171950"/>
            <a:ext cx="568960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t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t.FontSize = 32;</a:t>
            </a:r>
          </a:p>
          <a:p>
            <a:pPr defTabSz="1306513">
              <a:defRPr/>
            </a:pPr>
            <a:r>
              <a:rPr lang="en-US" sz="2600">
                <a:solidFill>
                  <a:schemeClr val="bg1"/>
                </a:solidFill>
                <a:effectLst>
                  <a:outerShdw blurRad="38100" dist="38100" dir="2700000" algn="tl">
                    <a:srgbClr val="C0C0C0"/>
                  </a:outerShdw>
                </a:effectLst>
                <a:latin typeface="Consolas" pitchFamily="49" charset="0"/>
              </a:rPr>
              <a:t>t.Text = "Hello world";</a:t>
            </a:r>
          </a:p>
        </p:txBody>
      </p:sp>
      <p:sp>
        <p:nvSpPr>
          <p:cNvPr id="233475" name="Rectangle 3"/>
          <p:cNvSpPr>
            <a:spLocks noChangeArrowheads="1"/>
          </p:cNvSpPr>
          <p:nvPr/>
        </p:nvSpPr>
        <p:spPr bwMode="auto">
          <a:xfrm>
            <a:off x="6080125" y="268763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Content Placeholder 2"/>
          <p:cNvSpPr txBox="1">
            <a:spLocks/>
          </p:cNvSpPr>
          <p:nvPr/>
        </p:nvSpPr>
        <p:spPr bwMode="auto">
          <a:xfrm>
            <a:off x="615950" y="6700838"/>
            <a:ext cx="13309600"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3"/>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Anything</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that can be expressed in XAML can be programmatically coded as well</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dirty="0" smtClean="0"/>
              <a:t>&lt;</a:t>
            </a:r>
            <a:r>
              <a:rPr lang="en-US" dirty="0" err="1" smtClean="0"/>
              <a:t>TextBlock</a:t>
            </a:r>
            <a:r>
              <a:rPr lang="en-US" dirty="0" smtClean="0"/>
              <a:t> /&gt;</a:t>
            </a:r>
          </a:p>
        </p:txBody>
      </p:sp>
      <p:sp>
        <p:nvSpPr>
          <p:cNvPr id="251908" name="Text Box 4"/>
          <p:cNvSpPr txBox="1">
            <a:spLocks noChangeArrowheads="1"/>
          </p:cNvSpPr>
          <p:nvPr/>
        </p:nvSpPr>
        <p:spPr bwMode="auto">
          <a:xfrm>
            <a:off x="1062990" y="186118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09" name="Text Box 5"/>
          <p:cNvSpPr txBox="1">
            <a:spLocks noChangeArrowheads="1"/>
          </p:cNvSpPr>
          <p:nvPr/>
        </p:nvSpPr>
        <p:spPr bwMode="auto">
          <a:xfrm>
            <a:off x="10450830" y="1861185"/>
            <a:ext cx="1089661" cy="617738"/>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sz="2300" dirty="0">
                <a:solidFill>
                  <a:schemeClr val="bg1"/>
                </a:solidFill>
              </a:rPr>
              <a:t>Hello</a:t>
            </a:r>
            <a:endParaRPr lang="en-US" b="0" dirty="0">
              <a:solidFill>
                <a:schemeClr val="bg1"/>
              </a:solidFill>
            </a:endParaRPr>
          </a:p>
        </p:txBody>
      </p:sp>
      <p:sp>
        <p:nvSpPr>
          <p:cNvPr id="251910" name="Text Box 6"/>
          <p:cNvSpPr txBox="1">
            <a:spLocks noChangeArrowheads="1"/>
          </p:cNvSpPr>
          <p:nvPr/>
        </p:nvSpPr>
        <p:spPr bwMode="auto">
          <a:xfrm>
            <a:off x="1062990" y="2592704"/>
            <a:ext cx="9144000"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FontSize</a:t>
            </a:r>
            <a:r>
              <a:rPr lang="en-US" sz="2600" dirty="0">
                <a:solidFill>
                  <a:schemeClr val="bg1"/>
                </a:solidFill>
                <a:latin typeface="Consolas" pitchFamily="49" charset="0"/>
              </a:rPr>
              <a:t>="18"&gt;Hello&lt;/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1" name="Text Box 7"/>
          <p:cNvSpPr txBox="1">
            <a:spLocks noChangeArrowheads="1"/>
          </p:cNvSpPr>
          <p:nvPr/>
        </p:nvSpPr>
        <p:spPr bwMode="auto">
          <a:xfrm>
            <a:off x="10450830" y="2592704"/>
            <a:ext cx="1341120" cy="710071"/>
          </a:xfrm>
          <a:prstGeom prst="rect">
            <a:avLst/>
          </a:prstGeom>
          <a:solidFill>
            <a:srgbClr val="C0C0C0"/>
          </a:solidFill>
          <a:ln w="38100" algn="ctr">
            <a:noFill/>
            <a:miter lim="800000"/>
            <a:headEnd type="none" w="sm" len="sm"/>
            <a:tailEnd type="none" w="lg" len="lg"/>
          </a:ln>
        </p:spPr>
        <p:txBody>
          <a:bodyPr lIns="130622" tIns="130622" rIns="130622" bIns="130622">
            <a:spAutoFit/>
          </a:bodyPr>
          <a:lstStyle/>
          <a:p>
            <a:pPr algn="l"/>
            <a:r>
              <a:rPr lang="en-US" dirty="0">
                <a:solidFill>
                  <a:schemeClr val="bg1"/>
                </a:solidFill>
              </a:rPr>
              <a:t>Hello</a:t>
            </a:r>
          </a:p>
        </p:txBody>
      </p:sp>
      <p:sp>
        <p:nvSpPr>
          <p:cNvPr id="251912" name="Text Box 8"/>
          <p:cNvSpPr txBox="1">
            <a:spLocks noChangeArrowheads="1"/>
          </p:cNvSpPr>
          <p:nvPr/>
        </p:nvSpPr>
        <p:spPr bwMode="auto">
          <a:xfrm>
            <a:off x="1062990" y="3324225"/>
            <a:ext cx="8304458"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FontFamily</a:t>
            </a:r>
            <a:r>
              <a:rPr lang="en-US" sz="2600" dirty="0">
                <a:solidFill>
                  <a:schemeClr val="bg1"/>
                </a:solidFill>
                <a:latin typeface="Consolas" pitchFamily="49" charset="0"/>
              </a:rPr>
              <a:t>="Courier New"&gt;Hello&lt;/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4" name="Text Box 10"/>
          <p:cNvSpPr txBox="1">
            <a:spLocks noChangeArrowheads="1"/>
          </p:cNvSpPr>
          <p:nvPr/>
        </p:nvSpPr>
        <p:spPr bwMode="auto">
          <a:xfrm>
            <a:off x="10450830" y="3404160"/>
            <a:ext cx="3048000" cy="879348"/>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4000" dirty="0">
                <a:solidFill>
                  <a:schemeClr val="bg1"/>
                </a:solidFill>
                <a:latin typeface="Courier New" pitchFamily="49" charset="0"/>
              </a:rPr>
              <a:t>Hello</a:t>
            </a:r>
          </a:p>
        </p:txBody>
      </p:sp>
      <p:sp>
        <p:nvSpPr>
          <p:cNvPr id="251915" name="Text Box 11"/>
          <p:cNvSpPr txBox="1">
            <a:spLocks noChangeArrowheads="1"/>
          </p:cNvSpPr>
          <p:nvPr/>
        </p:nvSpPr>
        <p:spPr bwMode="auto">
          <a:xfrm>
            <a:off x="1062990" y="445960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 </a:t>
            </a:r>
            <a:r>
              <a:rPr lang="en-US" sz="2600" dirty="0" err="1">
                <a:solidFill>
                  <a:schemeClr val="bg1"/>
                </a:solidFill>
                <a:latin typeface="Consolas" pitchFamily="49" charset="0"/>
              </a:rPr>
              <a:t>TextWrapping</a:t>
            </a:r>
            <a:r>
              <a:rPr lang="en-US" sz="2600" dirty="0">
                <a:solidFill>
                  <a:schemeClr val="bg1"/>
                </a:solidFill>
                <a:latin typeface="Consolas" pitchFamily="49" charset="0"/>
              </a:rPr>
              <a:t>="Wrap" Width="100"&gt;</a:t>
            </a:r>
          </a:p>
          <a:p>
            <a:pPr algn="l">
              <a:defRPr/>
            </a:pPr>
            <a:r>
              <a:rPr lang="en-US" sz="2600" dirty="0">
                <a:solidFill>
                  <a:schemeClr val="bg1"/>
                </a:solidFill>
                <a:latin typeface="Consolas" pitchFamily="49" charset="0"/>
              </a:rPr>
              <a:t>  Hello there, 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6" name="Text Box 12"/>
          <p:cNvSpPr txBox="1">
            <a:spLocks noChangeArrowheads="1"/>
          </p:cNvSpPr>
          <p:nvPr/>
        </p:nvSpPr>
        <p:spPr bwMode="auto">
          <a:xfrm>
            <a:off x="10450830" y="4421504"/>
            <a:ext cx="3535680" cy="1310236"/>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sz="3400" dirty="0">
                <a:solidFill>
                  <a:schemeClr val="bg1"/>
                </a:solidFill>
              </a:rPr>
              <a:t>Hello there, how are you?</a:t>
            </a:r>
          </a:p>
        </p:txBody>
      </p:sp>
      <p:sp>
        <p:nvSpPr>
          <p:cNvPr id="251917" name="Text Box 13"/>
          <p:cNvSpPr txBox="1">
            <a:spLocks noChangeArrowheads="1"/>
          </p:cNvSpPr>
          <p:nvPr/>
        </p:nvSpPr>
        <p:spPr bwMode="auto">
          <a:xfrm>
            <a:off x="1062990" y="6002655"/>
            <a:ext cx="9144000" cy="146412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Hello there,&lt;</a:t>
            </a:r>
            <a:r>
              <a:rPr lang="en-US" sz="2600" dirty="0" err="1">
                <a:solidFill>
                  <a:schemeClr val="bg1"/>
                </a:solidFill>
                <a:latin typeface="Consolas" pitchFamily="49" charset="0"/>
              </a:rPr>
              <a:t>LineBreak</a:t>
            </a:r>
            <a:r>
              <a:rPr lang="en-US" sz="2600" dirty="0">
                <a:solidFill>
                  <a:schemeClr val="bg1"/>
                </a:solidFill>
                <a:latin typeface="Consolas" pitchFamily="49" charset="0"/>
              </a:rPr>
              <a:t>/&gt;how are you?</a:t>
            </a:r>
          </a:p>
          <a:p>
            <a:pPr algn="l">
              <a:defRPr/>
            </a:pPr>
            <a:r>
              <a:rPr lang="en-US" sz="2600" dirty="0">
                <a:solidFill>
                  <a:schemeClr val="bg1"/>
                </a:solidFill>
                <a:latin typeface="Consolas" pitchFamily="49" charset="0"/>
              </a:rPr>
              <a:t>&lt;/</a:t>
            </a:r>
            <a:r>
              <a:rPr lang="en-US" sz="2600" dirty="0" err="1">
                <a:solidFill>
                  <a:schemeClr val="bg1"/>
                </a:solidFill>
                <a:latin typeface="Consolas" pitchFamily="49" charset="0"/>
              </a:rPr>
              <a:t>TextBlock</a:t>
            </a:r>
            <a:r>
              <a:rPr lang="en-US" sz="2600" dirty="0">
                <a:solidFill>
                  <a:schemeClr val="bg1"/>
                </a:solidFill>
                <a:latin typeface="Consolas" pitchFamily="49" charset="0"/>
              </a:rPr>
              <a:t>&gt;</a:t>
            </a:r>
          </a:p>
        </p:txBody>
      </p:sp>
      <p:sp>
        <p:nvSpPr>
          <p:cNvPr id="251919" name="Text Box 15"/>
          <p:cNvSpPr txBox="1">
            <a:spLocks noChangeArrowheads="1"/>
          </p:cNvSpPr>
          <p:nvPr/>
        </p:nvSpPr>
        <p:spPr bwMode="auto">
          <a:xfrm>
            <a:off x="10450830" y="5935981"/>
            <a:ext cx="3779520" cy="1156347"/>
          </a:xfrm>
          <a:prstGeom prst="rect">
            <a:avLst/>
          </a:prstGeom>
          <a:solidFill>
            <a:srgbClr val="C0C0C0"/>
          </a:solidFill>
          <a:ln w="38100" algn="ctr">
            <a:noFill/>
            <a:miter lim="800000"/>
            <a:headEnd type="none" w="sm" len="sm"/>
            <a:tailEnd type="none" w="lg" len="lg"/>
          </a:ln>
        </p:spPr>
        <p:txBody>
          <a:bodyPr wrap="square" lIns="130622" tIns="130622" rIns="130622" bIns="130622">
            <a:spAutoFit/>
          </a:bodyPr>
          <a:lstStyle/>
          <a:p>
            <a:pPr algn="l"/>
            <a:r>
              <a:rPr lang="en-US" dirty="0">
                <a:solidFill>
                  <a:schemeClr val="bg1"/>
                </a:solidFill>
              </a:rPr>
              <a:t>Hello there, </a:t>
            </a:r>
          </a:p>
          <a:p>
            <a:pPr algn="l"/>
            <a:r>
              <a:rPr lang="en-US" dirty="0">
                <a:solidFill>
                  <a:schemeClr val="bg1"/>
                </a:solidFill>
              </a:rPr>
              <a:t>how are you?</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fade">
                                      <p:cBhvr>
                                        <p:cTn id="7" dur="500"/>
                                        <p:tgtEl>
                                          <p:spTgt spid="2519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1909"/>
                                        </p:tgtEl>
                                        <p:attrNameLst>
                                          <p:attrName>style.visibility</p:attrName>
                                        </p:attrNameLst>
                                      </p:cBhvr>
                                      <p:to>
                                        <p:strVal val="visible"/>
                                      </p:to>
                                    </p:set>
                                    <p:animEffect transition="in" filter="fade">
                                      <p:cBhvr>
                                        <p:cTn id="11" dur="500"/>
                                        <p:tgtEl>
                                          <p:spTgt spid="25190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1910"/>
                                        </p:tgtEl>
                                        <p:attrNameLst>
                                          <p:attrName>style.visibility</p:attrName>
                                        </p:attrNameLst>
                                      </p:cBhvr>
                                      <p:to>
                                        <p:strVal val="visible"/>
                                      </p:to>
                                    </p:set>
                                    <p:animEffect transition="in" filter="fade">
                                      <p:cBhvr>
                                        <p:cTn id="16" dur="500"/>
                                        <p:tgtEl>
                                          <p:spTgt spid="2519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51911"/>
                                        </p:tgtEl>
                                        <p:attrNameLst>
                                          <p:attrName>style.visibility</p:attrName>
                                        </p:attrNameLst>
                                      </p:cBhvr>
                                      <p:to>
                                        <p:strVal val="visible"/>
                                      </p:to>
                                    </p:set>
                                    <p:animEffect transition="in" filter="fade">
                                      <p:cBhvr>
                                        <p:cTn id="20" dur="500"/>
                                        <p:tgtEl>
                                          <p:spTgt spid="2519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1912"/>
                                        </p:tgtEl>
                                        <p:attrNameLst>
                                          <p:attrName>style.visibility</p:attrName>
                                        </p:attrNameLst>
                                      </p:cBhvr>
                                      <p:to>
                                        <p:strVal val="visible"/>
                                      </p:to>
                                    </p:set>
                                    <p:animEffect transition="in" filter="fade">
                                      <p:cBhvr>
                                        <p:cTn id="25" dur="500"/>
                                        <p:tgtEl>
                                          <p:spTgt spid="25191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51914"/>
                                        </p:tgtEl>
                                        <p:attrNameLst>
                                          <p:attrName>style.visibility</p:attrName>
                                        </p:attrNameLst>
                                      </p:cBhvr>
                                      <p:to>
                                        <p:strVal val="visible"/>
                                      </p:to>
                                    </p:set>
                                    <p:animEffect transition="in" filter="fade">
                                      <p:cBhvr>
                                        <p:cTn id="29" dur="500"/>
                                        <p:tgtEl>
                                          <p:spTgt spid="2519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1915"/>
                                        </p:tgtEl>
                                        <p:attrNameLst>
                                          <p:attrName>style.visibility</p:attrName>
                                        </p:attrNameLst>
                                      </p:cBhvr>
                                      <p:to>
                                        <p:strVal val="visible"/>
                                      </p:to>
                                    </p:set>
                                    <p:animEffect transition="in" filter="fade">
                                      <p:cBhvr>
                                        <p:cTn id="34" dur="500"/>
                                        <p:tgtEl>
                                          <p:spTgt spid="251915"/>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51916"/>
                                        </p:tgtEl>
                                        <p:attrNameLst>
                                          <p:attrName>style.visibility</p:attrName>
                                        </p:attrNameLst>
                                      </p:cBhvr>
                                      <p:to>
                                        <p:strVal val="visible"/>
                                      </p:to>
                                    </p:set>
                                    <p:animEffect transition="in" filter="fade">
                                      <p:cBhvr>
                                        <p:cTn id="38" dur="500"/>
                                        <p:tgtEl>
                                          <p:spTgt spid="2519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1917"/>
                                        </p:tgtEl>
                                        <p:attrNameLst>
                                          <p:attrName>style.visibility</p:attrName>
                                        </p:attrNameLst>
                                      </p:cBhvr>
                                      <p:to>
                                        <p:strVal val="visible"/>
                                      </p:to>
                                    </p:set>
                                    <p:animEffect transition="in" filter="fade">
                                      <p:cBhvr>
                                        <p:cTn id="43" dur="500"/>
                                        <p:tgtEl>
                                          <p:spTgt spid="251917"/>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51919"/>
                                        </p:tgtEl>
                                        <p:attrNameLst>
                                          <p:attrName>style.visibility</p:attrName>
                                        </p:attrNameLst>
                                      </p:cBhvr>
                                      <p:to>
                                        <p:strVal val="visible"/>
                                      </p:to>
                                    </p:set>
                                    <p:animEffect transition="in" filter="fade">
                                      <p:cBhvr>
                                        <p:cTn id="47" dur="500"/>
                                        <p:tgtEl>
                                          <p:spTgt spid="251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nimBg="1"/>
      <p:bldP spid="251909" grpId="0" animBg="1"/>
      <p:bldP spid="251910" grpId="0" animBg="1"/>
      <p:bldP spid="251911" grpId="0" animBg="1"/>
      <p:bldP spid="251912" grpId="0" animBg="1"/>
      <p:bldP spid="251914" grpId="0" animBg="1"/>
      <p:bldP spid="251915" grpId="0" animBg="1"/>
      <p:bldP spid="251916" grpId="0" animBg="1"/>
      <p:bldP spid="251917" grpId="0" animBg="1"/>
      <p:bldP spid="25191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pPr eaLnBrk="1" hangingPunct="1">
              <a:defRPr/>
            </a:pPr>
            <a:r>
              <a:rPr lang="en-US" dirty="0" smtClean="0"/>
              <a:t>Shapes</a:t>
            </a:r>
          </a:p>
        </p:txBody>
      </p:sp>
      <p:sp>
        <p:nvSpPr>
          <p:cNvPr id="233475" name="Rectangle 3"/>
          <p:cNvSpPr>
            <a:spLocks noGrp="1" noChangeArrowheads="1"/>
          </p:cNvSpPr>
          <p:nvPr>
            <p:ph type="body" sz="half" idx="1"/>
          </p:nvPr>
        </p:nvSpPr>
        <p:spPr>
          <a:xfrm>
            <a:off x="535517" y="1697039"/>
            <a:ext cx="6601883" cy="4291431"/>
          </a:xfrm>
        </p:spPr>
        <p:txBody>
          <a:bodyPr/>
          <a:lstStyle/>
          <a:p>
            <a:pPr eaLnBrk="1" hangingPunct="1"/>
            <a:r>
              <a:rPr sz="3400"/>
              <a:t>&lt;Rectangle /&gt;</a:t>
            </a:r>
          </a:p>
          <a:p>
            <a:pPr eaLnBrk="1" hangingPunct="1"/>
            <a:r>
              <a:rPr sz="3400"/>
              <a:t>&lt;Ellipse /&gt;</a:t>
            </a:r>
          </a:p>
          <a:p>
            <a:pPr eaLnBrk="1" hangingPunct="1"/>
            <a:r>
              <a:rPr sz="3400"/>
              <a:t>&lt;Line /&gt;</a:t>
            </a:r>
          </a:p>
          <a:p>
            <a:pPr eaLnBrk="1" hangingPunct="1"/>
            <a:r>
              <a:rPr sz="3400"/>
              <a:t>&lt;Polygon /&gt;</a:t>
            </a:r>
          </a:p>
          <a:p>
            <a:pPr eaLnBrk="1" hangingPunct="1"/>
            <a:r>
              <a:rPr sz="3400"/>
              <a:t>&lt;</a:t>
            </a:r>
            <a:r>
              <a:rPr sz="3400" err="1"/>
              <a:t>PolyLine</a:t>
            </a:r>
            <a:r>
              <a:rPr sz="3400"/>
              <a:t> /&gt;</a:t>
            </a:r>
          </a:p>
          <a:p>
            <a:pPr eaLnBrk="1" hangingPunct="1"/>
            <a:r>
              <a:rPr sz="3400"/>
              <a:t>&lt;Path /&gt;</a:t>
            </a:r>
          </a:p>
          <a:p>
            <a:pPr lvl="1" eaLnBrk="1" hangingPunct="1"/>
            <a:endParaRPr sz="2900" dirty="0" smtClean="0"/>
          </a:p>
        </p:txBody>
      </p:sp>
      <p:sp>
        <p:nvSpPr>
          <p:cNvPr id="10" name="Rectangle 9"/>
          <p:cNvSpPr/>
          <p:nvPr/>
        </p:nvSpPr>
        <p:spPr bwMode="auto">
          <a:xfrm>
            <a:off x="6286500" y="1123950"/>
            <a:ext cx="5467350" cy="5715000"/>
          </a:xfrm>
          <a:prstGeom prst="rect">
            <a:avLst/>
          </a:prstGeom>
          <a:solidFill>
            <a:srgbClr val="0C059F"/>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sp>
        <p:nvSpPr>
          <p:cNvPr id="11" name="Oval 10"/>
          <p:cNvSpPr/>
          <p:nvPr/>
        </p:nvSpPr>
        <p:spPr bwMode="auto">
          <a:xfrm>
            <a:off x="6724650" y="1524000"/>
            <a:ext cx="2609850" cy="4838700"/>
          </a:xfrm>
          <a:prstGeom prst="ellipse">
            <a:avLst/>
          </a:prstGeom>
          <a:solidFill>
            <a:schemeClr val="tx1"/>
          </a:solidFill>
          <a:ln>
            <a:noFill/>
            <a:headEnd type="none" w="med" len="med"/>
            <a:tailEnd type="none" w="med" len="med"/>
          </a:ln>
          <a:effectLst>
            <a:glow rad="63500">
              <a:schemeClr val="accent6">
                <a:satMod val="175000"/>
                <a:alpha val="40000"/>
              </a:schemeClr>
            </a:glow>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3" name="Straight Connector 12"/>
          <p:cNvCxnSpPr/>
          <p:nvPr/>
        </p:nvCxnSpPr>
        <p:spPr bwMode="auto">
          <a:xfrm flipV="1">
            <a:off x="5715000" y="2571750"/>
            <a:ext cx="5143500" cy="3162300"/>
          </a:xfrm>
          <a:prstGeom prst="line">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rgbClr val="FF0000"/>
            </a:solidFill>
            <a:prstDash val="solid"/>
            <a:round/>
            <a:headEnd type="none" w="med" len="med"/>
            <a:tailEnd type="none" w="med" len="med"/>
          </a:ln>
          <a:effectLst/>
        </p:spPr>
      </p:cxnSp>
      <p:sp>
        <p:nvSpPr>
          <p:cNvPr id="14" name="Regular Pentagon 13"/>
          <p:cNvSpPr/>
          <p:nvPr/>
        </p:nvSpPr>
        <p:spPr bwMode="auto">
          <a:xfrm>
            <a:off x="7677150" y="2476500"/>
            <a:ext cx="3524250" cy="3467100"/>
          </a:xfrm>
          <a:prstGeom prst="pentagon">
            <a:avLst/>
          </a:prstGeom>
          <a:solidFill>
            <a:schemeClr val="accent5">
              <a:lumMod val="75000"/>
            </a:schemeClr>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6" name="Elbow Connector 15"/>
          <p:cNvCxnSpPr/>
          <p:nvPr/>
        </p:nvCxnSpPr>
        <p:spPr bwMode="auto">
          <a:xfrm>
            <a:off x="8515350" y="3600450"/>
            <a:ext cx="2762250" cy="2057400"/>
          </a:xfrm>
          <a:prstGeom prst="bentConnector3">
            <a:avLst>
              <a:gd name="adj1" fmla="val 50000"/>
            </a:avLst>
          </a:pr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76200" cap="flat" cmpd="sng" algn="ctr">
            <a:solidFill>
              <a:schemeClr val="accent1">
                <a:lumMod val="60000"/>
                <a:lumOff val="40000"/>
              </a:schemeClr>
            </a:solidFill>
            <a:prstDash val="solid"/>
            <a:round/>
            <a:headEnd type="none" w="med" len="med"/>
            <a:tailEnd type="none" w="med" len="med"/>
          </a:ln>
          <a:effectLst/>
        </p:spPr>
      </p:cxnSp>
      <p:sp>
        <p:nvSpPr>
          <p:cNvPr id="20" name="Freeform 19"/>
          <p:cNvSpPr/>
          <p:nvPr/>
        </p:nvSpPr>
        <p:spPr bwMode="auto">
          <a:xfrm>
            <a:off x="5638800" y="2019300"/>
            <a:ext cx="6953250" cy="4762500"/>
          </a:xfrm>
          <a:custGeom>
            <a:avLst/>
            <a:gdLst>
              <a:gd name="connsiteX0" fmla="*/ 0 w 6953250"/>
              <a:gd name="connsiteY0" fmla="*/ 0 h 4762500"/>
              <a:gd name="connsiteX1" fmla="*/ 4648200 w 6953250"/>
              <a:gd name="connsiteY1" fmla="*/ 1390650 h 4762500"/>
              <a:gd name="connsiteX2" fmla="*/ 4933950 w 6953250"/>
              <a:gd name="connsiteY2" fmla="*/ 4191000 h 4762500"/>
              <a:gd name="connsiteX3" fmla="*/ 6953250 w 695325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6953250" h="4762500">
                <a:moveTo>
                  <a:pt x="0" y="0"/>
                </a:moveTo>
                <a:cubicBezTo>
                  <a:pt x="1912937" y="346075"/>
                  <a:pt x="3825875" y="692150"/>
                  <a:pt x="4648200" y="1390650"/>
                </a:cubicBezTo>
                <a:cubicBezTo>
                  <a:pt x="5470525" y="2089150"/>
                  <a:pt x="4549775" y="3629025"/>
                  <a:pt x="4933950" y="4191000"/>
                </a:cubicBezTo>
                <a:cubicBezTo>
                  <a:pt x="5318125" y="4752975"/>
                  <a:pt x="6638925" y="4654550"/>
                  <a:pt x="6953250" y="4762500"/>
                </a:cubicBezTo>
              </a:path>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bodyPr>
          <a:lstStyle/>
          <a:p>
            <a:pPr marL="0" marR="0" indent="0" algn="l" defTabSz="1096963" rtl="0" eaLnBrk="1" fontAlgn="base" latinLnBrk="0" hangingPunct="1">
              <a:lnSpc>
                <a:spcPct val="100000"/>
              </a:lnSpc>
              <a:spcBef>
                <a:spcPct val="0"/>
              </a:spcBef>
              <a:spcAft>
                <a:spcPct val="0"/>
              </a:spcAft>
              <a:buClrTx/>
              <a:buSzTx/>
              <a:buFontTx/>
              <a:buNone/>
              <a:tabLst/>
            </a:pPr>
            <a:endParaRPr kumimoji="0" lang="en-US" sz="2900" b="0" i="0" u="none" strike="noStrike" cap="none" normalizeH="0" baseline="0" smtClean="0">
              <a:solidFill>
                <a:schemeClr val="bg2"/>
              </a:solidFill>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475">
                                            <p:txEl>
                                              <p:pRg st="0" end="0"/>
                                            </p:txEl>
                                          </p:spTgt>
                                        </p:tgtEl>
                                        <p:attrNameLst>
                                          <p:attrName>style.visibility</p:attrName>
                                        </p:attrNameLst>
                                      </p:cBhvr>
                                      <p:to>
                                        <p:strVal val="visible"/>
                                      </p:to>
                                    </p:set>
                                    <p:animEffect transition="in" filter="fade">
                                      <p:cBhvr>
                                        <p:cTn id="7" dur="500"/>
                                        <p:tgtEl>
                                          <p:spTgt spid="233475">
                                            <p:txEl>
                                              <p:pRg st="0" end="0"/>
                                            </p:txEl>
                                          </p:spTgt>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3475">
                                            <p:txEl>
                                              <p:pRg st="1" end="1"/>
                                            </p:txEl>
                                          </p:spTgt>
                                        </p:tgtEl>
                                        <p:attrNameLst>
                                          <p:attrName>style.visibility</p:attrName>
                                        </p:attrNameLst>
                                      </p:cBhvr>
                                      <p:to>
                                        <p:strVal val="visible"/>
                                      </p:to>
                                    </p:set>
                                    <p:animEffect transition="in" filter="fade">
                                      <p:cBhvr>
                                        <p:cTn id="15" dur="500"/>
                                        <p:tgtEl>
                                          <p:spTgt spid="233475">
                                            <p:txEl>
                                              <p:pRg st="1" end="1"/>
                                            </p:txEl>
                                          </p:spTgt>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3475">
                                            <p:txEl>
                                              <p:pRg st="2" end="2"/>
                                            </p:txEl>
                                          </p:spTgt>
                                        </p:tgtEl>
                                        <p:attrNameLst>
                                          <p:attrName>style.visibility</p:attrName>
                                        </p:attrNameLst>
                                      </p:cBhvr>
                                      <p:to>
                                        <p:strVal val="visible"/>
                                      </p:to>
                                    </p:set>
                                    <p:animEffect transition="in" filter="fade">
                                      <p:cBhvr>
                                        <p:cTn id="23" dur="500"/>
                                        <p:tgtEl>
                                          <p:spTgt spid="233475">
                                            <p:txEl>
                                              <p:pRg st="2" end="2"/>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3475">
                                            <p:txEl>
                                              <p:pRg st="3" end="3"/>
                                            </p:txEl>
                                          </p:spTgt>
                                        </p:tgtEl>
                                        <p:attrNameLst>
                                          <p:attrName>style.visibility</p:attrName>
                                        </p:attrNameLst>
                                      </p:cBhvr>
                                      <p:to>
                                        <p:strVal val="visible"/>
                                      </p:to>
                                    </p:set>
                                    <p:animEffect transition="in" filter="fade">
                                      <p:cBhvr>
                                        <p:cTn id="31" dur="500"/>
                                        <p:tgtEl>
                                          <p:spTgt spid="233475">
                                            <p:txEl>
                                              <p:pRg st="3" end="3"/>
                                            </p:txEl>
                                          </p:spTgt>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33475">
                                            <p:txEl>
                                              <p:pRg st="4" end="4"/>
                                            </p:txEl>
                                          </p:spTgt>
                                        </p:tgtEl>
                                        <p:attrNameLst>
                                          <p:attrName>style.visibility</p:attrName>
                                        </p:attrNameLst>
                                      </p:cBhvr>
                                      <p:to>
                                        <p:strVal val="visible"/>
                                      </p:to>
                                    </p:set>
                                    <p:animEffect transition="in" filter="fade">
                                      <p:cBhvr>
                                        <p:cTn id="39" dur="500"/>
                                        <p:tgtEl>
                                          <p:spTgt spid="233475">
                                            <p:txEl>
                                              <p:pRg st="4" end="4"/>
                                            </p:txEl>
                                          </p:spTgt>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3475">
                                            <p:txEl>
                                              <p:pRg st="5" end="5"/>
                                            </p:txEl>
                                          </p:spTgt>
                                        </p:tgtEl>
                                        <p:attrNameLst>
                                          <p:attrName>style.visibility</p:attrName>
                                        </p:attrNameLst>
                                      </p:cBhvr>
                                      <p:to>
                                        <p:strVal val="visible"/>
                                      </p:to>
                                    </p:set>
                                    <p:animEffect transition="in" filter="fade">
                                      <p:cBhvr>
                                        <p:cTn id="47" dur="500"/>
                                        <p:tgtEl>
                                          <p:spTgt spid="233475">
                                            <p:txEl>
                                              <p:pRg st="5" end="5"/>
                                            </p:txEl>
                                          </p:spTgt>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606925" cy="830262"/>
          </a:xfrm>
        </p:spPr>
        <p:txBody>
          <a:bodyPr/>
          <a:lstStyle/>
          <a:p>
            <a:r>
              <a:rPr smtClean="0"/>
              <a:t>Controls (1)</a:t>
            </a:r>
            <a:endParaRPr lang="en-US" dirty="0"/>
          </a:p>
        </p:txBody>
      </p:sp>
      <p:sp>
        <p:nvSpPr>
          <p:cNvPr id="3" name="Content Placeholder 2"/>
          <p:cNvSpPr>
            <a:spLocks noGrp="1"/>
          </p:cNvSpPr>
          <p:nvPr>
            <p:ph idx="1"/>
          </p:nvPr>
        </p:nvSpPr>
        <p:spPr>
          <a:xfrm>
            <a:off x="612141" y="1525907"/>
            <a:ext cx="13408659" cy="1107996"/>
          </a:xfrm>
        </p:spPr>
        <p:txBody>
          <a:bodyPr/>
          <a:lstStyle/>
          <a:p>
            <a:r>
              <a:rPr smtClean="0"/>
              <a:t>Re-usable UI elements that encapsulate UI and behavior and enable re-use and composition</a:t>
            </a:r>
            <a:endParaRPr lang="en-US" dirty="0"/>
          </a:p>
        </p:txBody>
      </p:sp>
      <p:sp>
        <p:nvSpPr>
          <p:cNvPr id="4" name="Text Box 4"/>
          <p:cNvSpPr txBox="1">
            <a:spLocks noChangeArrowheads="1"/>
          </p:cNvSpPr>
          <p:nvPr/>
        </p:nvSpPr>
        <p:spPr bwMode="auto">
          <a:xfrm>
            <a:off x="1050924" y="3067050"/>
            <a:ext cx="11845925" cy="66390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Scottgu:Button</a:t>
            </a:r>
            <a:r>
              <a:rPr lang="en-US" sz="2600" dirty="0" smtClean="0">
                <a:solidFill>
                  <a:schemeClr val="bg1"/>
                </a:solidFill>
                <a:effectLst>
                  <a:outerShdw blurRad="38100" dist="38100" dir="2700000" algn="tl">
                    <a:srgbClr val="C0C0C0"/>
                  </a:outerShdw>
                </a:effectLst>
                <a:latin typeface="Consolas" pitchFamily="49" charset="0"/>
              </a:rPr>
              <a:t> x:Name=“</a:t>
            </a:r>
            <a:r>
              <a:rPr lang="en-US" sz="2600" dirty="0" err="1" smtClean="0">
                <a:solidFill>
                  <a:schemeClr val="bg1"/>
                </a:solidFill>
                <a:effectLst>
                  <a:outerShdw blurRad="38100" dist="38100" dir="2700000" algn="tl">
                    <a:srgbClr val="C0C0C0"/>
                  </a:outerShdw>
                </a:effectLst>
                <a:latin typeface="Consolas" pitchFamily="49" charset="0"/>
              </a:rPr>
              <a:t>MyButton</a:t>
            </a:r>
            <a:r>
              <a:rPr lang="en-US" sz="2600" dirty="0" smtClean="0">
                <a:solidFill>
                  <a:schemeClr val="bg1"/>
                </a:solidFill>
                <a:effectLst>
                  <a:outerShdw blurRad="38100" dist="38100" dir="2700000" algn="tl">
                    <a:srgbClr val="C0C0C0"/>
                  </a:outerShdw>
                </a:effectLst>
                <a:latin typeface="Consolas" pitchFamily="49" charset="0"/>
              </a:rPr>
              <a:t>” Text=“Push Me” /&gt;</a:t>
            </a:r>
          </a:p>
        </p:txBody>
      </p:sp>
      <p:sp>
        <p:nvSpPr>
          <p:cNvPr id="5" name="Text Box 4"/>
          <p:cNvSpPr txBox="1">
            <a:spLocks noChangeArrowheads="1"/>
          </p:cNvSpPr>
          <p:nvPr/>
        </p:nvSpPr>
        <p:spPr bwMode="auto">
          <a:xfrm>
            <a:off x="1031875" y="4229100"/>
            <a:ext cx="4649611"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Button b </a:t>
            </a:r>
            <a:r>
              <a:rPr lang="en-US" sz="2600" dirty="0">
                <a:solidFill>
                  <a:schemeClr val="bg1"/>
                </a:solidFill>
                <a:effectLst>
                  <a:outerShdw blurRad="38100" dist="38100" dir="2700000" algn="tl">
                    <a:srgbClr val="C0C0C0"/>
                  </a:outerShdw>
                </a:effectLst>
                <a:latin typeface="Consolas" pitchFamily="49" charset="0"/>
              </a:rPr>
              <a:t>= new </a:t>
            </a:r>
            <a:r>
              <a:rPr lang="en-US" sz="2600" dirty="0" smtClean="0">
                <a:solidFill>
                  <a:schemeClr val="bg1"/>
                </a:solidFill>
                <a:effectLst>
                  <a:outerShdw blurRad="38100" dist="38100" dir="2700000" algn="tl">
                    <a:srgbClr val="C0C0C0"/>
                  </a:outerShdw>
                </a:effectLst>
                <a:latin typeface="Consolas" pitchFamily="49" charset="0"/>
              </a:rPr>
              <a:t>Button();</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smtClean="0">
                <a:solidFill>
                  <a:schemeClr val="bg1"/>
                </a:solidFill>
                <a:effectLst>
                  <a:outerShdw blurRad="38100" dist="38100" dir="2700000" algn="tl">
                    <a:srgbClr val="C0C0C0"/>
                  </a:outerShdw>
                </a:effectLst>
                <a:latin typeface="Consolas" pitchFamily="49" charset="0"/>
              </a:rPr>
              <a:t>b.Text</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“Push Me";</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3075" name="Picture 3"/>
          <p:cNvPicPr>
            <a:picLocks noChangeAspect="1" noChangeArrowheads="1"/>
          </p:cNvPicPr>
          <p:nvPr/>
        </p:nvPicPr>
        <p:blipFill>
          <a:blip r:embed="rId2"/>
          <a:srcRect/>
          <a:stretch>
            <a:fillRect/>
          </a:stretch>
        </p:blipFill>
        <p:spPr bwMode="auto">
          <a:xfrm>
            <a:off x="6119813" y="4167188"/>
            <a:ext cx="5862637" cy="382195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149725" cy="830262"/>
          </a:xfrm>
        </p:spPr>
        <p:txBody>
          <a:bodyPr/>
          <a:lstStyle/>
          <a:p>
            <a:r>
              <a:rPr smtClean="0"/>
              <a:t>Controls (2)</a:t>
            </a:r>
            <a:endParaRPr lang="en-US" dirty="0"/>
          </a:p>
        </p:txBody>
      </p:sp>
      <p:sp>
        <p:nvSpPr>
          <p:cNvPr id="3" name="Content Placeholder 2"/>
          <p:cNvSpPr>
            <a:spLocks noGrp="1"/>
          </p:cNvSpPr>
          <p:nvPr>
            <p:ph idx="1"/>
          </p:nvPr>
        </p:nvSpPr>
        <p:spPr>
          <a:xfrm>
            <a:off x="478791" y="1581150"/>
            <a:ext cx="13408659" cy="1107996"/>
          </a:xfrm>
        </p:spPr>
        <p:txBody>
          <a:bodyPr/>
          <a:lstStyle/>
          <a:p>
            <a:r>
              <a:rPr smtClean="0"/>
              <a:t>Controls are referenced in XAML using XML namespace that points to assembly containing implementation</a:t>
            </a:r>
            <a:endParaRPr lang="en-US" dirty="0"/>
          </a:p>
        </p:txBody>
      </p:sp>
      <p:sp>
        <p:nvSpPr>
          <p:cNvPr id="4" name="Text Box 4"/>
          <p:cNvSpPr txBox="1">
            <a:spLocks noChangeArrowheads="1"/>
          </p:cNvSpPr>
          <p:nvPr/>
        </p:nvSpPr>
        <p:spPr bwMode="auto">
          <a:xfrm>
            <a:off x="533400" y="3113088"/>
            <a:ext cx="13601700" cy="46650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Segoe" pitchFamily="34" charset="0"/>
              </a:rPr>
              <a:t>&lt;</a:t>
            </a:r>
            <a:r>
              <a:rPr lang="en-US" sz="2600" dirty="0" smtClean="0">
                <a:solidFill>
                  <a:schemeClr val="bg1"/>
                </a:solidFill>
                <a:effectLst>
                  <a:outerShdw blurRad="38100" dist="38100" dir="2700000" algn="tl">
                    <a:srgbClr val="000000">
                      <a:alpha val="43137"/>
                    </a:srgbClr>
                  </a:outerShdw>
                </a:effectLst>
                <a:latin typeface="Segoe" pitchFamily="34" charset="0"/>
              </a:rPr>
              <a:t>Canvas </a:t>
            </a:r>
            <a:r>
              <a:rPr lang="en-US" sz="2600" dirty="0" err="1" smtClean="0">
                <a:solidFill>
                  <a:schemeClr val="bg1"/>
                </a:solidFill>
                <a:effectLst>
                  <a:outerShdw blurRad="38100" dist="38100" dir="2700000" algn="tl">
                    <a:srgbClr val="000000">
                      <a:alpha val="43137"/>
                    </a:srgbClr>
                  </a:outerShdw>
                </a:effectLst>
                <a:latin typeface="Segoe" pitchFamily="34" charset="0"/>
              </a:rPr>
              <a:t>xmlns</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="http://schemas.microsoft.com/client/2007" </a:t>
            </a:r>
          </a:p>
          <a:p>
            <a:pPr>
              <a:defRPr/>
            </a:pPr>
            <a:r>
              <a:rPr lang="en-US" sz="2600" dirty="0" smtClean="0">
                <a:solidFill>
                  <a:schemeClr val="bg1"/>
                </a:solidFill>
                <a:effectLst>
                  <a:outerShdw blurRad="38100" dist="38100" dir="2700000" algn="tl">
                    <a:srgbClr val="000000">
                      <a:alpha val="43137"/>
                    </a:srgbClr>
                  </a:outerShdw>
                </a:effectLst>
                <a:latin typeface="Segoe" pitchFamily="34" charset="0"/>
              </a:rPr>
              <a:t>               </a:t>
            </a:r>
            <a:r>
              <a:rPr lang="en-US" sz="2600" dirty="0" err="1" smtClean="0">
                <a:solidFill>
                  <a:schemeClr val="bg1"/>
                </a:solidFill>
                <a:effectLst>
                  <a:outerShdw blurRad="38100" dist="38100" dir="2700000" algn="tl">
                    <a:srgbClr val="000000">
                      <a:alpha val="43137"/>
                    </a:srgbClr>
                  </a:outerShdw>
                </a:effectLst>
                <a:latin typeface="Segoe" pitchFamily="34" charset="0"/>
              </a:rPr>
              <a:t>xmlns:x</a:t>
            </a:r>
            <a:r>
              <a:rPr lang="en-US" sz="2600" dirty="0" smtClean="0">
                <a:solidFill>
                  <a:schemeClr val="bg1"/>
                </a:solidFill>
                <a:effectLst>
                  <a:outerShdw blurRad="38100" dist="38100" dir="2700000" algn="tl">
                    <a:srgbClr val="000000">
                      <a:alpha val="43137"/>
                    </a:srgbClr>
                  </a:outerShdw>
                </a:effectLst>
                <a:latin typeface="Segoe" pitchFamily="34" charset="0"/>
              </a:rPr>
              <a:t>="http://schemas.microsoft.com/winfx/2006/xaml" </a:t>
            </a:r>
          </a:p>
          <a:p>
            <a:pPr>
              <a:defRPr/>
            </a:pPr>
            <a:r>
              <a:rPr lang="en-US" sz="2600" b="1" dirty="0" smtClean="0">
                <a:solidFill>
                  <a:srgbClr val="FF0000"/>
                </a:solidFill>
                <a:effectLst>
                  <a:outerShdw blurRad="38100" dist="38100" dir="2700000" algn="tl">
                    <a:srgbClr val="000000">
                      <a:alpha val="43137"/>
                    </a:srgbClr>
                  </a:outerShdw>
                </a:effectLst>
                <a:latin typeface="Segoe" pitchFamily="34" charset="0"/>
              </a:rPr>
              <a:t>               </a:t>
            </a:r>
            <a:r>
              <a:rPr lang="en-US" sz="2600" b="1" dirty="0" err="1" smtClean="0">
                <a:solidFill>
                  <a:srgbClr val="FF0000"/>
                </a:solidFill>
                <a:effectLst>
                  <a:outerShdw blurRad="38100" dist="38100" dir="2700000" algn="tl">
                    <a:srgbClr val="000000">
                      <a:alpha val="43137"/>
                    </a:srgbClr>
                  </a:outerShdw>
                </a:effectLst>
                <a:latin typeface="Segoe" pitchFamily="34" charset="0"/>
              </a:rPr>
              <a:t>xmlns:Scottgu</a:t>
            </a:r>
            <a:r>
              <a:rPr lang="en-US" sz="2600" b="1" dirty="0" smtClean="0">
                <a:solidFill>
                  <a:srgbClr val="FF0000"/>
                </a:solidFill>
                <a:effectLst>
                  <a:outerShdw blurRad="38100" dist="38100" dir="2700000" algn="tl">
                    <a:srgbClr val="000000">
                      <a:alpha val="43137"/>
                    </a:srgbClr>
                  </a:outerShdw>
                </a:effectLst>
                <a:latin typeface="Segoe" pitchFamily="34" charset="0"/>
              </a:rPr>
              <a:t>="</a:t>
            </a:r>
            <a:r>
              <a:rPr lang="en-US" sz="2600" b="1" dirty="0" err="1" smtClean="0">
                <a:solidFill>
                  <a:srgbClr val="FF0000"/>
                </a:solidFill>
                <a:effectLst>
                  <a:outerShdw blurRad="38100" dist="38100" dir="2700000" algn="tl">
                    <a:srgbClr val="000000">
                      <a:alpha val="43137"/>
                    </a:srgbClr>
                  </a:outerShdw>
                </a:effectLst>
                <a:latin typeface="Segoe" pitchFamily="34" charset="0"/>
              </a:rPr>
              <a:t>clr-namespace:Scottgu;assembly</a:t>
            </a:r>
            <a:r>
              <a:rPr lang="en-US" sz="2600" b="1" dirty="0" smtClean="0">
                <a:solidFill>
                  <a:srgbClr val="FF0000"/>
                </a:solidFill>
                <a:effectLst>
                  <a:outerShdw blurRad="38100" dist="38100" dir="2700000" algn="tl">
                    <a:srgbClr val="000000">
                      <a:alpha val="43137"/>
                    </a:srgbClr>
                  </a:outerShdw>
                </a:effectLst>
                <a:latin typeface="Segoe" pitchFamily="34" charset="0"/>
              </a:rPr>
              <a:t>=</a:t>
            </a:r>
            <a:r>
              <a:rPr lang="en-US" sz="2600" b="1" dirty="0" err="1" smtClean="0">
                <a:solidFill>
                  <a:srgbClr val="FF0000"/>
                </a:solidFill>
                <a:effectLst>
                  <a:outerShdw blurRad="38100" dist="38100" dir="2700000" algn="tl">
                    <a:srgbClr val="000000">
                      <a:alpha val="43137"/>
                    </a:srgbClr>
                  </a:outerShdw>
                </a:effectLst>
                <a:latin typeface="Segoe" pitchFamily="34" charset="0"/>
              </a:rPr>
              <a:t>ClientBin</a:t>
            </a:r>
            <a:r>
              <a:rPr lang="en-US" sz="2600" b="1" dirty="0" smtClean="0">
                <a:solidFill>
                  <a:srgbClr val="FF0000"/>
                </a:solidFill>
                <a:effectLst>
                  <a:outerShdw blurRad="38100" dist="38100" dir="2700000" algn="tl">
                    <a:srgbClr val="000000">
                      <a:alpha val="43137"/>
                    </a:srgbClr>
                  </a:outerShdw>
                </a:effectLst>
                <a:latin typeface="Segoe" pitchFamily="34" charset="0"/>
              </a:rPr>
              <a:t>/Scottgu.dll"</a:t>
            </a:r>
          </a:p>
          <a:p>
            <a:pPr>
              <a:defRPr/>
            </a:pPr>
            <a:r>
              <a:rPr lang="en-US" sz="2600" dirty="0" smtClean="0">
                <a:effectLst>
                  <a:outerShdw blurRad="38100" dist="38100" dir="2700000" algn="tl">
                    <a:srgbClr val="000000">
                      <a:alpha val="43137"/>
                    </a:srgbClr>
                  </a:outerShdw>
                </a:effectLst>
                <a:latin typeface="Segoe" pitchFamily="34" charset="0"/>
              </a:rPr>
              <a:t>               x:Class</a:t>
            </a:r>
            <a:r>
              <a:rPr lang="en-US" sz="2600" dirty="0">
                <a:effectLst>
                  <a:outerShdw blurRad="38100" dist="38100" dir="2700000" algn="tl">
                    <a:srgbClr val="000000">
                      <a:alpha val="43137"/>
                    </a:srgbClr>
                  </a:outerShdw>
                </a:effectLst>
                <a:latin typeface="Segoe" pitchFamily="34" charset="0"/>
              </a:rPr>
              <a:t>=“</a:t>
            </a:r>
            <a:r>
              <a:rPr lang="en-US" sz="2600" dirty="0" err="1" smtClean="0">
                <a:effectLst>
                  <a:outerShdw blurRad="38100" dist="38100" dir="2700000" algn="tl">
                    <a:srgbClr val="000000">
                      <a:alpha val="43137"/>
                    </a:srgbClr>
                  </a:outerShdw>
                </a:effectLst>
                <a:latin typeface="Segoe" pitchFamily="34" charset="0"/>
              </a:rPr>
              <a:t>MyNamespace.MyPage;assembly</a:t>
            </a:r>
            <a:r>
              <a:rPr lang="en-US" sz="2600" dirty="0" smtClean="0">
                <a:effectLst>
                  <a:outerShdw blurRad="38100" dist="38100" dir="2700000" algn="tl">
                    <a:srgbClr val="000000">
                      <a:alpha val="43137"/>
                    </a:srgbClr>
                  </a:outerShdw>
                </a:effectLst>
                <a:latin typeface="Segoe" pitchFamily="34" charset="0"/>
              </a:rPr>
              <a:t>=</a:t>
            </a:r>
            <a:r>
              <a:rPr lang="en-US" sz="2600" dirty="0" err="1" smtClean="0">
                <a:effectLst>
                  <a:outerShdw blurRad="38100" dist="38100" dir="2700000" algn="tl">
                    <a:srgbClr val="000000">
                      <a:alpha val="43137"/>
                    </a:srgbClr>
                  </a:outerShdw>
                </a:effectLst>
                <a:latin typeface="Segoe" pitchFamily="34" charset="0"/>
              </a:rPr>
              <a:t>ClientBin</a:t>
            </a:r>
            <a:r>
              <a:rPr lang="en-US" sz="2600" dirty="0" smtClean="0">
                <a:effectLst>
                  <a:outerShdw blurRad="38100" dist="38100" dir="2700000" algn="tl">
                    <a:srgbClr val="000000">
                      <a:alpha val="43137"/>
                    </a:srgbClr>
                  </a:outerShdw>
                </a:effectLst>
                <a:latin typeface="Segoe" pitchFamily="34" charset="0"/>
              </a:rPr>
              <a:t>/MyApp.dll“</a:t>
            </a:r>
          </a:p>
          <a:p>
            <a:pPr>
              <a:defRPr/>
            </a:pPr>
            <a:r>
              <a:rPr lang="en-US" sz="2600" dirty="0" smtClean="0">
                <a:solidFill>
                  <a:srgbClr val="FF9933"/>
                </a:solidFill>
                <a:effectLst>
                  <a:outerShdw blurRad="38100" dist="38100" dir="2700000" algn="tl">
                    <a:srgbClr val="000000">
                      <a:alpha val="43137"/>
                    </a:srgbClr>
                  </a:outerShdw>
                </a:effectLst>
                <a:latin typeface="Segoe" pitchFamily="34" charset="0"/>
              </a:rPr>
              <a:t>               </a:t>
            </a:r>
            <a:r>
              <a:rPr lang="en-US" sz="2600" dirty="0" smtClean="0">
                <a:effectLst>
                  <a:outerShdw blurRad="38100" dist="38100" dir="2700000" algn="tl">
                    <a:srgbClr val="000000">
                      <a:alpha val="43137"/>
                    </a:srgbClr>
                  </a:outerShdw>
                </a:effectLst>
                <a:latin typeface="Segoe" pitchFamily="34" charset="0"/>
              </a:rPr>
              <a:t>Loaded="</a:t>
            </a:r>
            <a:r>
              <a:rPr lang="en-US" sz="2600" dirty="0" err="1" smtClean="0">
                <a:effectLst>
                  <a:outerShdw blurRad="38100" dist="38100" dir="2700000" algn="tl">
                    <a:srgbClr val="000000">
                      <a:alpha val="43137"/>
                    </a:srgbClr>
                  </a:outerShdw>
                </a:effectLst>
                <a:latin typeface="Segoe" pitchFamily="34" charset="0"/>
              </a:rPr>
              <a:t>Page_Loaded</a:t>
            </a:r>
            <a:r>
              <a:rPr lang="en-US" sz="2600" dirty="0" smtClean="0">
                <a:effectLst>
                  <a:outerShdw blurRad="38100" dist="38100" dir="2700000" algn="tl">
                    <a:srgbClr val="000000">
                      <a:alpha val="43137"/>
                    </a:srgbClr>
                  </a:outerShdw>
                </a:effectLst>
                <a:latin typeface="Segoe" pitchFamily="34" charset="0"/>
              </a:rPr>
              <a:t>" </a:t>
            </a:r>
            <a:endParaRPr lang="en-US" sz="2600" dirty="0">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Width</a:t>
            </a:r>
            <a:r>
              <a:rPr lang="en-US" sz="2600" dirty="0">
                <a:solidFill>
                  <a:schemeClr val="bg1"/>
                </a:solidFill>
                <a:effectLst>
                  <a:outerShdw blurRad="38100" dist="38100" dir="2700000" algn="tl">
                    <a:srgbClr val="000000">
                      <a:alpha val="43137"/>
                    </a:srgbClr>
                  </a:outerShdw>
                </a:effectLst>
                <a:latin typeface="Segoe" pitchFamily="34" charset="0"/>
              </a:rPr>
              <a:t>="640"</a:t>
            </a:r>
          </a:p>
          <a:p>
            <a:pPr>
              <a:defRPr/>
            </a:pPr>
            <a:r>
              <a:rPr lang="en-US" sz="2600" dirty="0">
                <a:solidFill>
                  <a:schemeClr val="bg1"/>
                </a:solidFill>
                <a:effectLst>
                  <a:outerShdw blurRad="38100" dist="38100" dir="2700000" algn="tl">
                    <a:srgbClr val="000000">
                      <a:alpha val="43137"/>
                    </a:srgbClr>
                  </a:outerShdw>
                </a:effectLst>
                <a:latin typeface="Segoe" pitchFamily="34" charset="0"/>
              </a:rPr>
              <a:t>        </a:t>
            </a:r>
            <a:r>
              <a:rPr lang="en-US" sz="2600" dirty="0" smtClean="0">
                <a:solidFill>
                  <a:schemeClr val="bg1"/>
                </a:solidFill>
                <a:effectLst>
                  <a:outerShdw blurRad="38100" dist="38100" dir="2700000" algn="tl">
                    <a:srgbClr val="000000">
                      <a:alpha val="43137"/>
                    </a:srgbClr>
                  </a:outerShdw>
                </a:effectLst>
                <a:latin typeface="Segoe" pitchFamily="34" charset="0"/>
              </a:rPr>
              <a:t>       Height</a:t>
            </a:r>
            <a:r>
              <a:rPr lang="en-US" sz="2600" dirty="0">
                <a:solidFill>
                  <a:schemeClr val="bg1"/>
                </a:solidFill>
                <a:effectLst>
                  <a:outerShdw blurRad="38100" dist="38100" dir="2700000" algn="tl">
                    <a:srgbClr val="000000">
                      <a:alpha val="43137"/>
                    </a:srgbClr>
                  </a:outerShdw>
                </a:effectLst>
                <a:latin typeface="Segoe" pitchFamily="34" charset="0"/>
              </a:rPr>
              <a:t>="</a:t>
            </a:r>
            <a:r>
              <a:rPr lang="en-US" sz="2600" dirty="0" smtClean="0">
                <a:solidFill>
                  <a:schemeClr val="bg1"/>
                </a:solidFill>
                <a:effectLst>
                  <a:outerShdw blurRad="38100" dist="38100" dir="2700000" algn="tl">
                    <a:srgbClr val="000000">
                      <a:alpha val="43137"/>
                    </a:srgbClr>
                  </a:outerShdw>
                </a:effectLst>
                <a:latin typeface="Segoe" pitchFamily="34" charset="0"/>
              </a:rPr>
              <a:t>480“&gt;</a:t>
            </a:r>
          </a:p>
          <a:p>
            <a:pPr>
              <a:defRPr/>
            </a:pPr>
            <a:endParaRPr lang="en-US" sz="2600" dirty="0" smtClean="0">
              <a:solidFill>
                <a:schemeClr val="bg1"/>
              </a:solidFill>
              <a:effectLst>
                <a:outerShdw blurRad="38100" dist="38100" dir="2700000" algn="tl">
                  <a:srgbClr val="000000">
                    <a:alpha val="43137"/>
                  </a:srgbClr>
                </a:outerShdw>
              </a:effectLst>
              <a:latin typeface="Segoe" pitchFamily="34" charset="0"/>
            </a:endParaRPr>
          </a:p>
          <a:p>
            <a:pPr>
              <a:defRPr/>
            </a:pPr>
            <a:r>
              <a:rPr lang="en-US" sz="2600" b="1" dirty="0" smtClean="0">
                <a:solidFill>
                  <a:srgbClr val="FF0000"/>
                </a:solidFill>
                <a:effectLst>
                  <a:outerShdw blurRad="38100" dist="38100" dir="2700000" algn="tl">
                    <a:srgbClr val="000000">
                      <a:alpha val="43137"/>
                    </a:srgbClr>
                  </a:outerShdw>
                </a:effectLst>
                <a:latin typeface="Segoe" pitchFamily="34" charset="0"/>
              </a:rPr>
              <a:t>      &lt;</a:t>
            </a:r>
            <a:r>
              <a:rPr lang="en-US" sz="2600" b="1" dirty="0" err="1" smtClean="0">
                <a:solidFill>
                  <a:srgbClr val="FF0000"/>
                </a:solidFill>
                <a:effectLst>
                  <a:outerShdw blurRad="38100" dist="38100" dir="2700000" algn="tl">
                    <a:srgbClr val="000000">
                      <a:alpha val="43137"/>
                    </a:srgbClr>
                  </a:outerShdw>
                </a:effectLst>
                <a:latin typeface="Segoe" pitchFamily="34" charset="0"/>
              </a:rPr>
              <a:t>Scottgu:Button</a:t>
            </a:r>
            <a:r>
              <a:rPr lang="en-US" sz="2600" b="1" dirty="0" smtClean="0">
                <a:solidFill>
                  <a:srgbClr val="FF0000"/>
                </a:solidFill>
                <a:effectLst>
                  <a:outerShdw blurRad="38100" dist="38100" dir="2700000" algn="tl">
                    <a:srgbClr val="000000">
                      <a:alpha val="43137"/>
                    </a:srgbClr>
                  </a:outerShdw>
                </a:effectLst>
                <a:latin typeface="Segoe" pitchFamily="34" charset="0"/>
              </a:rPr>
              <a:t> x:Name=“</a:t>
            </a:r>
            <a:r>
              <a:rPr lang="en-US" sz="2600" b="1" dirty="0" err="1" smtClean="0">
                <a:solidFill>
                  <a:srgbClr val="FF0000"/>
                </a:solidFill>
                <a:effectLst>
                  <a:outerShdw blurRad="38100" dist="38100" dir="2700000" algn="tl">
                    <a:srgbClr val="000000">
                      <a:alpha val="43137"/>
                    </a:srgbClr>
                  </a:outerShdw>
                </a:effectLst>
                <a:latin typeface="Segoe" pitchFamily="34" charset="0"/>
              </a:rPr>
              <a:t>MyButton</a:t>
            </a:r>
            <a:r>
              <a:rPr lang="en-US" sz="2600" b="1" dirty="0" smtClean="0">
                <a:solidFill>
                  <a:srgbClr val="FF0000"/>
                </a:solidFill>
                <a:effectLst>
                  <a:outerShdw blurRad="38100" dist="38100" dir="2700000" algn="tl">
                    <a:srgbClr val="000000">
                      <a:alpha val="43137"/>
                    </a:srgbClr>
                  </a:outerShdw>
                </a:effectLst>
                <a:latin typeface="Segoe" pitchFamily="34" charset="0"/>
              </a:rPr>
              <a:t>” Text=“Push Me” /&gt;</a:t>
            </a:r>
          </a:p>
          <a:p>
            <a:pPr>
              <a:defRPr/>
            </a:pPr>
            <a:endParaRPr lang="en-US" sz="2600" dirty="0">
              <a:solidFill>
                <a:schemeClr val="bg1"/>
              </a:solidFill>
              <a:effectLst>
                <a:outerShdw blurRad="38100" dist="38100" dir="2700000" algn="tl">
                  <a:srgbClr val="000000">
                    <a:alpha val="43137"/>
                  </a:srgbClr>
                </a:outerShdw>
              </a:effectLst>
              <a:latin typeface="Segoe" pitchFamily="34" charset="0"/>
            </a:endParaRPr>
          </a:p>
          <a:p>
            <a:pPr>
              <a:defRPr/>
            </a:pPr>
            <a:r>
              <a:rPr lang="en-US" sz="2600" dirty="0">
                <a:solidFill>
                  <a:schemeClr val="bg1"/>
                </a:solidFill>
                <a:effectLst>
                  <a:outerShdw blurRad="38100" dist="38100" dir="2700000" algn="tl">
                    <a:srgbClr val="000000">
                      <a:alpha val="43137"/>
                    </a:srgbClr>
                  </a:outerShdw>
                </a:effectLst>
                <a:latin typeface="Segoe" pitchFamily="34" charset="0"/>
              </a:rPr>
              <a:t>&lt;/Canvas</a:t>
            </a:r>
            <a:r>
              <a:rPr lang="en-US" sz="2600" dirty="0">
                <a:solidFill>
                  <a:schemeClr val="tx1"/>
                </a:solidFill>
                <a:effectLst>
                  <a:outerShdw blurRad="38100" dist="38100" dir="2700000" algn="tl">
                    <a:srgbClr val="000000">
                      <a:alpha val="43137"/>
                    </a:srgbClr>
                  </a:outerShdw>
                </a:effectLst>
                <a:latin typeface="Segoe" pitchFamily="34" charset="0"/>
              </a:rPr>
              <a:t>&gt;</a:t>
            </a:r>
            <a:endParaRPr lang="en-US" sz="2600" dirty="0">
              <a:effectLst>
                <a:outerShdw blurRad="38100" dist="38100" dir="2700000" algn="tl">
                  <a:srgbClr val="000000">
                    <a:alpha val="43137"/>
                  </a:srgbClr>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4778375" cy="830262"/>
          </a:xfrm>
        </p:spPr>
        <p:txBody>
          <a:bodyPr/>
          <a:lstStyle/>
          <a:p>
            <a:r>
              <a:rPr smtClean="0"/>
              <a:t>Controls (3)</a:t>
            </a:r>
            <a:endParaRPr lang="en-US" dirty="0"/>
          </a:p>
        </p:txBody>
      </p:sp>
      <p:sp>
        <p:nvSpPr>
          <p:cNvPr id="3" name="Content Placeholder 2"/>
          <p:cNvSpPr>
            <a:spLocks noGrp="1"/>
          </p:cNvSpPr>
          <p:nvPr>
            <p:ph idx="1"/>
          </p:nvPr>
        </p:nvSpPr>
        <p:spPr>
          <a:xfrm>
            <a:off x="612141" y="1697357"/>
            <a:ext cx="13770609" cy="5790303"/>
          </a:xfrm>
        </p:spPr>
        <p:txBody>
          <a:bodyPr/>
          <a:lstStyle/>
          <a:p>
            <a:r>
              <a:rPr smtClean="0"/>
              <a:t>Silverlight 1.1 Alpha has very few built-in controls</a:t>
            </a:r>
          </a:p>
          <a:p>
            <a:pPr lvl="1"/>
            <a:r>
              <a:rPr smtClean="0"/>
              <a:t>MediaElement, Image, Canvas, TextElement</a:t>
            </a:r>
          </a:p>
          <a:p>
            <a:pPr lvl="1"/>
            <a:endParaRPr sz="1600" smtClean="0"/>
          </a:p>
          <a:p>
            <a:r>
              <a:rPr smtClean="0"/>
              <a:t>Rich set of controls will start appearing with later betas</a:t>
            </a:r>
          </a:p>
          <a:p>
            <a:pPr lvl="1"/>
            <a:r>
              <a:rPr smtClean="0"/>
              <a:t>TextBox, CheckBox, RadioButton, ListBox, ComboBox, Button, Slider, ScrollBar, ListBox, GridView, etc.</a:t>
            </a:r>
          </a:p>
          <a:p>
            <a:pPr lvl="1"/>
            <a:endParaRPr sz="1600" smtClean="0"/>
          </a:p>
          <a:p>
            <a:r>
              <a:rPr smtClean="0"/>
              <a:t>Separate sample download for Silverlight 1.1 Alpha provides simple Button, Slider, ListBox and ScrollBar implementation</a:t>
            </a:r>
            <a:endParaRPr 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Shapes and Control Basics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Layout</a:t>
            </a:r>
            <a:endParaRPr sz="720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Download Slides + Samples</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612141" y="274321"/>
            <a:ext cx="13408659" cy="830997"/>
          </a:xfrm>
        </p:spPr>
        <p:txBody>
          <a:bodyPr/>
          <a:lstStyle/>
          <a:p>
            <a:pPr>
              <a:defRPr/>
            </a:pPr>
            <a:r>
              <a:rPr smtClean="0"/>
              <a:t>Canvas</a:t>
            </a:r>
            <a:endParaRPr/>
          </a:p>
        </p:txBody>
      </p:sp>
      <p:sp>
        <p:nvSpPr>
          <p:cNvPr id="8195" name="Rectangle 3"/>
          <p:cNvSpPr>
            <a:spLocks noGrp="1" noChangeArrowheads="1"/>
          </p:cNvSpPr>
          <p:nvPr>
            <p:ph type="body" idx="1"/>
          </p:nvPr>
        </p:nvSpPr>
        <p:spPr>
          <a:xfrm>
            <a:off x="612775" y="1411288"/>
            <a:ext cx="8493125" cy="1287532"/>
          </a:xfrm>
        </p:spPr>
        <p:txBody>
          <a:bodyPr/>
          <a:lstStyle/>
          <a:p>
            <a:pPr marL="459106" indent="-459106" defTabSz="1095376">
              <a:defRPr/>
            </a:pPr>
            <a:r>
              <a:rPr/>
              <a:t>Is a Drawing </a:t>
            </a:r>
            <a:r>
              <a:rPr smtClean="0"/>
              <a:t>Surface</a:t>
            </a:r>
            <a:endParaRPr/>
          </a:p>
          <a:p>
            <a:pPr marL="459106" indent="-459106" defTabSz="1095376">
              <a:defRPr/>
            </a:pPr>
            <a:r>
              <a:rPr/>
              <a:t>Children have relative positions</a:t>
            </a:r>
            <a:r>
              <a:rPr smtClean="0"/>
              <a:t>:</a:t>
            </a:r>
            <a:endParaRPr/>
          </a:p>
        </p:txBody>
      </p:sp>
      <p:sp>
        <p:nvSpPr>
          <p:cNvPr id="212996" name="Text Box 4"/>
          <p:cNvSpPr txBox="1">
            <a:spLocks noChangeArrowheads="1"/>
          </p:cNvSpPr>
          <p:nvPr/>
        </p:nvSpPr>
        <p:spPr bwMode="auto">
          <a:xfrm>
            <a:off x="1706563" y="3179763"/>
            <a:ext cx="10033000" cy="264160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&lt;Canvas Width="250" Height="200"&gt;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  &lt;Rectangle Canvas.Top="25" Canvas.Left="25" </a:t>
            </a:r>
          </a:p>
          <a:p>
            <a:pPr defTabSz="1306513">
              <a:defRPr/>
            </a:pPr>
            <a:r>
              <a:rPr lang="en-US" sz="2600">
                <a:solidFill>
                  <a:schemeClr val="bg1"/>
                </a:solidFill>
                <a:effectLst>
                  <a:outerShdw blurRad="38100" dist="38100" dir="2700000" algn="tl">
                    <a:srgbClr val="C0C0C0"/>
                  </a:outerShdw>
                </a:effectLst>
                <a:latin typeface="Consolas" pitchFamily="49" charset="0"/>
              </a:rPr>
              <a:t>             Width="200" Height="150" Fill="Yellow" /&gt;</a:t>
            </a:r>
          </a:p>
          <a:p>
            <a:pPr defTabSz="1306513">
              <a:defRPr/>
            </a:pPr>
            <a:endParaRPr lang="en-US" sz="2600">
              <a:solidFill>
                <a:schemeClr val="bg1"/>
              </a:solidFill>
              <a:effectLst>
                <a:outerShdw blurRad="38100" dist="38100" dir="2700000" algn="tl">
                  <a:srgbClr val="C0C0C0"/>
                </a:outerShdw>
              </a:effectLst>
              <a:latin typeface="Consolas" pitchFamily="49" charset="0"/>
            </a:endParaRPr>
          </a:p>
          <a:p>
            <a:pPr defTabSz="1306513">
              <a:defRPr/>
            </a:pPr>
            <a:r>
              <a:rPr lang="en-US" sz="2600">
                <a:solidFill>
                  <a:schemeClr val="bg1"/>
                </a:solidFill>
                <a:effectLst>
                  <a:outerShdw blurRad="38100" dist="38100" dir="2700000" algn="tl">
                    <a:srgbClr val="C0C0C0"/>
                  </a:outerShdw>
                </a:effectLst>
                <a:latin typeface="Consolas" pitchFamily="49" charset="0"/>
              </a:rPr>
              <a:t>&lt;/Canvas&gt;</a:t>
            </a:r>
          </a:p>
        </p:txBody>
      </p:sp>
      <p:grpSp>
        <p:nvGrpSpPr>
          <p:cNvPr id="48132" name="Group 13"/>
          <p:cNvGrpSpPr>
            <a:grpSpLocks/>
          </p:cNvGrpSpPr>
          <p:nvPr/>
        </p:nvGrpSpPr>
        <p:grpSpPr bwMode="auto">
          <a:xfrm>
            <a:off x="1474788" y="6184900"/>
            <a:ext cx="5197475" cy="962025"/>
            <a:chOff x="-415" y="2880"/>
            <a:chExt cx="2047" cy="505"/>
          </a:xfrm>
        </p:grpSpPr>
        <p:sp>
          <p:nvSpPr>
            <p:cNvPr id="48138" name="Line 8"/>
            <p:cNvSpPr>
              <a:spLocks noChangeShapeType="1"/>
            </p:cNvSpPr>
            <p:nvPr/>
          </p:nvSpPr>
          <p:spPr bwMode="auto">
            <a:xfrm>
              <a:off x="912" y="3024"/>
              <a:ext cx="720"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3" name="Text Box 10"/>
            <p:cNvSpPr txBox="1">
              <a:spLocks noChangeArrowheads="1"/>
            </p:cNvSpPr>
            <p:nvPr/>
          </p:nvSpPr>
          <p:spPr bwMode="auto">
            <a:xfrm>
              <a:off x="-415" y="2880"/>
              <a:ext cx="1344"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Canvas</a:t>
              </a:r>
            </a:p>
          </p:txBody>
        </p:sp>
      </p:grpSp>
      <p:sp>
        <p:nvSpPr>
          <p:cNvPr id="48133" name="Rectangle 15"/>
          <p:cNvSpPr>
            <a:spLocks noChangeArrowheads="1"/>
          </p:cNvSpPr>
          <p:nvPr/>
        </p:nvSpPr>
        <p:spPr bwMode="auto">
          <a:xfrm>
            <a:off x="6664325" y="5006975"/>
            <a:ext cx="5072063" cy="3222625"/>
          </a:xfrm>
          <a:prstGeom prst="rect">
            <a:avLst/>
          </a:prstGeom>
          <a:solidFill>
            <a:srgbClr val="808080"/>
          </a:solidFill>
          <a:ln w="38100" algn="ctr">
            <a:noFill/>
            <a:miter lim="800000"/>
            <a:headEnd/>
            <a:tailEnd/>
          </a:ln>
        </p:spPr>
        <p:txBody>
          <a:bodyPr lIns="130622" tIns="130622" rIns="130622" bIns="130622" anchor="ctr">
            <a:spAutoFit/>
          </a:bodyPr>
          <a:lstStyle/>
          <a:p>
            <a:endParaRPr lang="en-US"/>
          </a:p>
        </p:txBody>
      </p:sp>
      <p:sp>
        <p:nvSpPr>
          <p:cNvPr id="48134" name="Rectangle 14"/>
          <p:cNvSpPr>
            <a:spLocks noChangeArrowheads="1"/>
          </p:cNvSpPr>
          <p:nvPr/>
        </p:nvSpPr>
        <p:spPr bwMode="auto">
          <a:xfrm>
            <a:off x="7132638" y="5470525"/>
            <a:ext cx="4156075" cy="2278063"/>
          </a:xfrm>
          <a:prstGeom prst="rect">
            <a:avLst/>
          </a:prstGeom>
          <a:solidFill>
            <a:schemeClr val="accent1"/>
          </a:solidFill>
          <a:ln w="38100" algn="ctr">
            <a:noFill/>
            <a:miter lim="800000"/>
            <a:headEnd/>
            <a:tailEnd/>
          </a:ln>
        </p:spPr>
        <p:txBody>
          <a:bodyPr lIns="130622" tIns="130622" rIns="130622" bIns="130622" anchor="ctr">
            <a:spAutoFit/>
          </a:bodyPr>
          <a:lstStyle/>
          <a:p>
            <a:endParaRPr lang="en-US"/>
          </a:p>
        </p:txBody>
      </p:sp>
      <p:grpSp>
        <p:nvGrpSpPr>
          <p:cNvPr id="48135" name="Group 12"/>
          <p:cNvGrpSpPr>
            <a:grpSpLocks/>
          </p:cNvGrpSpPr>
          <p:nvPr/>
        </p:nvGrpSpPr>
        <p:grpSpPr bwMode="auto">
          <a:xfrm>
            <a:off x="1181100" y="6831013"/>
            <a:ext cx="5972175" cy="962025"/>
            <a:chOff x="-575" y="3072"/>
            <a:chExt cx="2351" cy="505"/>
          </a:xfrm>
        </p:grpSpPr>
        <p:sp>
          <p:nvSpPr>
            <p:cNvPr id="48136" name="Line 9"/>
            <p:cNvSpPr>
              <a:spLocks noChangeShapeType="1"/>
            </p:cNvSpPr>
            <p:nvPr/>
          </p:nvSpPr>
          <p:spPr bwMode="auto">
            <a:xfrm>
              <a:off x="1008" y="3216"/>
              <a:ext cx="768" cy="0"/>
            </a:xfrm>
            <a:prstGeom prst="line">
              <a:avLst/>
            </a:prstGeom>
            <a:noFill/>
            <a:ln w="38100">
              <a:solidFill>
                <a:schemeClr val="tx2"/>
              </a:solidFill>
              <a:round/>
              <a:headEnd type="none" w="sm" len="sm"/>
              <a:tailEnd type="triangle" w="lg" len="lg"/>
            </a:ln>
          </p:spPr>
          <p:txBody>
            <a:bodyPr tIns="91440" bIns="91440" anchor="ctr">
              <a:spAutoFit/>
            </a:bodyPr>
            <a:lstStyle/>
            <a:p>
              <a:endParaRPr lang="en-US"/>
            </a:p>
          </p:txBody>
        </p:sp>
        <p:sp>
          <p:nvSpPr>
            <p:cNvPr id="8201" name="Text Box 11"/>
            <p:cNvSpPr txBox="1">
              <a:spLocks noChangeArrowheads="1"/>
            </p:cNvSpPr>
            <p:nvPr/>
          </p:nvSpPr>
          <p:spPr bwMode="auto">
            <a:xfrm>
              <a:off x="-575" y="3072"/>
              <a:ext cx="1600" cy="505"/>
            </a:xfrm>
            <a:prstGeom prst="rect">
              <a:avLst/>
            </a:prstGeom>
            <a:noFill/>
            <a:ln w="38100" algn="ctr">
              <a:noFill/>
              <a:miter lim="800000"/>
              <a:headEnd type="none" w="sm" len="sm"/>
              <a:tailEnd type="none" w="lg" len="lg"/>
            </a:ln>
          </p:spPr>
          <p:txBody>
            <a:bodyPr wrap="none" lIns="130622" tIns="130622" rIns="130622" bIns="130622">
              <a:spAutoFit/>
            </a:bodyPr>
            <a:lstStyle/>
            <a:p>
              <a:pPr algn="r" defTabSz="1306513">
                <a:defRPr/>
              </a:pPr>
              <a:r>
                <a:rPr lang="en-US">
                  <a:solidFill>
                    <a:schemeClr val="tx2"/>
                  </a:solidFill>
                  <a:effectLst>
                    <a:outerShdw blurRad="38100" dist="38100" dir="2700000" algn="tl">
                      <a:srgbClr val="000000"/>
                    </a:outerShdw>
                  </a:effectLst>
                  <a:latin typeface="Segoe Semibold" pitchFamily="34" charset="0"/>
                </a:rPr>
                <a:t>The Rectangle</a:t>
              </a:r>
            </a:p>
          </p:txBody>
        </p:sp>
      </p:gr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a:xfrm>
            <a:off x="612141" y="274321"/>
            <a:ext cx="13408659" cy="830997"/>
          </a:xfrm>
        </p:spPr>
        <p:txBody>
          <a:bodyPr/>
          <a:lstStyle/>
          <a:p>
            <a:pPr>
              <a:defRPr/>
            </a:pPr>
            <a:r>
              <a:rPr smtClean="0"/>
              <a:t>Canvas (2)</a:t>
            </a:r>
            <a:endParaRPr/>
          </a:p>
        </p:txBody>
      </p:sp>
      <p:sp>
        <p:nvSpPr>
          <p:cNvPr id="10243" name="Rectangle 3"/>
          <p:cNvSpPr>
            <a:spLocks noGrp="1" noChangeArrowheads="1"/>
          </p:cNvSpPr>
          <p:nvPr>
            <p:ph type="body" idx="1"/>
          </p:nvPr>
        </p:nvSpPr>
        <p:spPr>
          <a:xfrm>
            <a:off x="593725" y="1487488"/>
            <a:ext cx="13408025" cy="553998"/>
          </a:xfrm>
        </p:spPr>
        <p:txBody>
          <a:bodyPr/>
          <a:lstStyle/>
          <a:p>
            <a:pPr marL="459106" indent="-459106" defTabSz="1095376">
              <a:defRPr/>
            </a:pPr>
            <a:r>
              <a:rPr/>
              <a:t>Position relative to </a:t>
            </a:r>
            <a:r>
              <a:rPr smtClean="0"/>
              <a:t>immediate Canvas </a:t>
            </a:r>
            <a:r>
              <a:rPr/>
              <a:t>parent:</a:t>
            </a:r>
          </a:p>
        </p:txBody>
      </p:sp>
      <p:sp>
        <p:nvSpPr>
          <p:cNvPr id="259076" name="Text Box 4"/>
          <p:cNvSpPr txBox="1">
            <a:spLocks noChangeArrowheads="1"/>
          </p:cNvSpPr>
          <p:nvPr/>
        </p:nvSpPr>
        <p:spPr bwMode="auto">
          <a:xfrm>
            <a:off x="854075" y="2193925"/>
            <a:ext cx="7938973" cy="586532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&lt;Canvas Background="Light Gray</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&lt;Canvas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a:t>
            </a:r>
          </a:p>
          <a:p>
            <a:pPr defTabSz="1306513">
              <a:defRPr/>
            </a:pPr>
            <a:r>
              <a:rPr lang="en-US" sz="2600" dirty="0">
                <a:solidFill>
                  <a:schemeClr val="bg1"/>
                </a:solidFill>
                <a:effectLst>
                  <a:outerShdw blurRad="38100" dist="38100" dir="2700000" algn="tl">
                    <a:srgbClr val="C0C0C0"/>
                  </a:outerShdw>
                </a:effectLst>
                <a:latin typeface="Consolas" pitchFamily="49" charset="0"/>
              </a:rPr>
              <a:t>          Width="150" Height="100" </a:t>
            </a:r>
          </a:p>
          <a:p>
            <a:pPr defTabSz="1306513">
              <a:defRPr/>
            </a:pPr>
            <a:r>
              <a:rPr lang="en-US" sz="2600" dirty="0">
                <a:solidFill>
                  <a:schemeClr val="bg1"/>
                </a:solidFill>
                <a:effectLst>
                  <a:outerShdw blurRad="38100" dist="38100" dir="2700000" algn="tl">
                    <a:srgbClr val="C0C0C0"/>
                  </a:outerShdw>
                </a:effectLst>
                <a:latin typeface="Consolas" pitchFamily="49" charset="0"/>
              </a:rPr>
              <a:t>          Background="Red"&gt;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&lt;Ellipse </a:t>
            </a:r>
            <a:r>
              <a:rPr lang="en-US" sz="2600" dirty="0" err="1">
                <a:solidFill>
                  <a:schemeClr val="bg1"/>
                </a:solidFill>
                <a:effectLst>
                  <a:outerShdw blurRad="38100" dist="38100" dir="2700000" algn="tl">
                    <a:srgbClr val="C0C0C0"/>
                  </a:outerShdw>
                </a:effectLst>
                <a:latin typeface="Consolas" pitchFamily="49" charset="0"/>
              </a:rPr>
              <a:t>Canvas.Top</a:t>
            </a:r>
            <a:r>
              <a:rPr lang="en-US" sz="2600" dirty="0">
                <a:solidFill>
                  <a:schemeClr val="bg1"/>
                </a:solidFill>
                <a:effectLst>
                  <a:outerShdw blurRad="38100" dist="38100" dir="2700000" algn="tl">
                    <a:srgbClr val="C0C0C0"/>
                  </a:outerShdw>
                </a:effectLst>
                <a:latin typeface="Consolas" pitchFamily="49" charset="0"/>
              </a:rPr>
              <a:t>="25"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err="1">
                <a:solidFill>
                  <a:schemeClr val="bg1"/>
                </a:solidFill>
                <a:effectLst>
                  <a:outerShdw blurRad="38100" dist="38100" dir="2700000" algn="tl">
                    <a:srgbClr val="C0C0C0"/>
                  </a:outerShdw>
                </a:effectLst>
                <a:latin typeface="Consolas" pitchFamily="49" charset="0"/>
              </a:rPr>
              <a:t>Canvas.Left</a:t>
            </a:r>
            <a:r>
              <a:rPr lang="en-US" sz="2600" dirty="0">
                <a:solidFill>
                  <a:schemeClr val="bg1"/>
                </a:solidFill>
                <a:effectLst>
                  <a:outerShdw blurRad="38100" dist="38100" dir="2700000" algn="tl">
                    <a:srgbClr val="C0C0C0"/>
                  </a:outerShdw>
                </a:effectLst>
                <a:latin typeface="Consolas" pitchFamily="49" charset="0"/>
              </a:rPr>
              <a:t>="25" </a:t>
            </a:r>
          </a:p>
          <a:p>
            <a:pPr defTabSz="1306513">
              <a:defRPr/>
            </a:pPr>
            <a:r>
              <a:rPr lang="en-US" sz="2600" dirty="0">
                <a:solidFill>
                  <a:schemeClr val="bg1"/>
                </a:solidFill>
                <a:effectLst>
                  <a:outerShdw blurRad="38100" dist="38100" dir="2700000" algn="tl">
                    <a:srgbClr val="C0C0C0"/>
                  </a:outerShdw>
                </a:effectLst>
                <a:latin typeface="Consolas" pitchFamily="49" charset="0"/>
              </a:rPr>
              <a:t>               Width="150" </a:t>
            </a:r>
          </a:p>
          <a:p>
            <a:pPr defTabSz="1306513">
              <a:defRPr/>
            </a:pPr>
            <a:r>
              <a:rPr lang="en-US" sz="2600" dirty="0">
                <a:solidFill>
                  <a:schemeClr val="bg1"/>
                </a:solidFill>
                <a:effectLst>
                  <a:outerShdw blurRad="38100" dist="38100" dir="2700000" algn="tl">
                    <a:srgbClr val="C0C0C0"/>
                  </a:outerShdw>
                </a:effectLst>
                <a:latin typeface="Consolas" pitchFamily="49" charset="0"/>
              </a:rPr>
              <a:t>               Height="75" </a:t>
            </a:r>
          </a:p>
          <a:p>
            <a:pPr defTabSz="1306513">
              <a:defRPr/>
            </a:pPr>
            <a:r>
              <a:rPr lang="en-US" sz="2600" dirty="0">
                <a:solidFill>
                  <a:schemeClr val="bg1"/>
                </a:solidFill>
                <a:effectLst>
                  <a:outerShdw blurRad="38100" dist="38100" dir="2700000" algn="tl">
                    <a:srgbClr val="C0C0C0"/>
                  </a:outerShdw>
                </a:effectLst>
                <a:latin typeface="Consolas" pitchFamily="49" charset="0"/>
              </a:rPr>
              <a:t>               Fill=“White" </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  &lt;/Canvas&gt;</a:t>
            </a:r>
          </a:p>
          <a:p>
            <a:pPr defTabSz="1306513">
              <a:defRPr/>
            </a:pPr>
            <a:r>
              <a:rPr lang="en-US" sz="2600" dirty="0">
                <a:solidFill>
                  <a:schemeClr val="bg1"/>
                </a:solidFill>
                <a:effectLst>
                  <a:outerShdw blurRad="38100" dist="38100" dir="2700000" algn="tl">
                    <a:srgbClr val="C0C0C0"/>
                  </a:outerShdw>
                </a:effectLst>
                <a:latin typeface="Consolas" pitchFamily="49" charset="0"/>
              </a:rPr>
              <a:t>&lt;/Canvas&gt;</a:t>
            </a:r>
          </a:p>
        </p:txBody>
      </p:sp>
      <p:sp>
        <p:nvSpPr>
          <p:cNvPr id="259079" name="Rectangle 7"/>
          <p:cNvSpPr>
            <a:spLocks noChangeArrowheads="1"/>
          </p:cNvSpPr>
          <p:nvPr/>
        </p:nvSpPr>
        <p:spPr bwMode="auto">
          <a:xfrm>
            <a:off x="7559675" y="5029200"/>
            <a:ext cx="6826250" cy="3017838"/>
          </a:xfrm>
          <a:prstGeom prst="rect">
            <a:avLst/>
          </a:prstGeom>
          <a:solidFill>
            <a:srgbClr val="808080"/>
          </a:solidFill>
          <a:ln w="3175" algn="ctr">
            <a:solidFill>
              <a:schemeClr val="bg1"/>
            </a:solidFill>
            <a:miter lim="800000"/>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59081" name="Rectangle 9"/>
          <p:cNvSpPr>
            <a:spLocks noChangeArrowheads="1"/>
          </p:cNvSpPr>
          <p:nvPr/>
        </p:nvSpPr>
        <p:spPr bwMode="auto">
          <a:xfrm>
            <a:off x="8289925" y="5578475"/>
            <a:ext cx="5365750" cy="1919288"/>
          </a:xfrm>
          <a:prstGeom prst="rect">
            <a:avLst/>
          </a:prstGeom>
          <a:solidFill>
            <a:srgbClr val="FF0000"/>
          </a:solidFill>
          <a:ln w="38100" algn="ctr">
            <a:noFill/>
            <a:miter lim="800000"/>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59082" name="Oval 10"/>
          <p:cNvSpPr>
            <a:spLocks noChangeArrowheads="1"/>
          </p:cNvSpPr>
          <p:nvPr/>
        </p:nvSpPr>
        <p:spPr bwMode="auto">
          <a:xfrm>
            <a:off x="8534400" y="5851525"/>
            <a:ext cx="4876800" cy="1371600"/>
          </a:xfrm>
          <a:prstGeom prst="ellipse">
            <a:avLst/>
          </a:prstGeom>
          <a:solidFill>
            <a:schemeClr val="tx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C0C0C0"/>
                </a:outerShdw>
              </a:effectLst>
              <a:latin typeface="Segoe Semibold"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9079"/>
                                        </p:tgtEl>
                                        <p:attrNameLst>
                                          <p:attrName>style.visibility</p:attrName>
                                        </p:attrNameLst>
                                      </p:cBhvr>
                                      <p:to>
                                        <p:strVal val="visible"/>
                                      </p:to>
                                    </p:set>
                                    <p:animEffect transition="in" filter="fade">
                                      <p:cBhvr>
                                        <p:cTn id="7" dur="500"/>
                                        <p:tgtEl>
                                          <p:spTgt spid="2590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9076">
                                            <p:txEl>
                                              <p:pRg st="2" end="2"/>
                                            </p:txEl>
                                          </p:spTgt>
                                        </p:tgtEl>
                                        <p:attrNameLst>
                                          <p:attrName>style.visibility</p:attrName>
                                        </p:attrNameLst>
                                      </p:cBhvr>
                                      <p:to>
                                        <p:strVal val="visible"/>
                                      </p:to>
                                    </p:set>
                                    <p:animEffect transition="in" filter="fade">
                                      <p:cBhvr>
                                        <p:cTn id="12" dur="500"/>
                                        <p:tgtEl>
                                          <p:spTgt spid="25907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59076">
                                            <p:txEl>
                                              <p:pRg st="3" end="3"/>
                                            </p:txEl>
                                          </p:spTgt>
                                        </p:tgtEl>
                                        <p:attrNameLst>
                                          <p:attrName>style.visibility</p:attrName>
                                        </p:attrNameLst>
                                      </p:cBhvr>
                                      <p:to>
                                        <p:strVal val="visible"/>
                                      </p:to>
                                    </p:set>
                                    <p:animEffect transition="in" filter="fade">
                                      <p:cBhvr>
                                        <p:cTn id="15" dur="500"/>
                                        <p:tgtEl>
                                          <p:spTgt spid="25907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59076">
                                            <p:txEl>
                                              <p:pRg st="4" end="4"/>
                                            </p:txEl>
                                          </p:spTgt>
                                        </p:tgtEl>
                                        <p:attrNameLst>
                                          <p:attrName>style.visibility</p:attrName>
                                        </p:attrNameLst>
                                      </p:cBhvr>
                                      <p:to>
                                        <p:strVal val="visible"/>
                                      </p:to>
                                    </p:set>
                                    <p:animEffect transition="in" filter="fade">
                                      <p:cBhvr>
                                        <p:cTn id="18" dur="500"/>
                                        <p:tgtEl>
                                          <p:spTgt spid="259076">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59076">
                                            <p:txEl>
                                              <p:pRg st="12" end="12"/>
                                            </p:txEl>
                                          </p:spTgt>
                                        </p:tgtEl>
                                        <p:attrNameLst>
                                          <p:attrName>style.visibility</p:attrName>
                                        </p:attrNameLst>
                                      </p:cBhvr>
                                      <p:to>
                                        <p:strVal val="visible"/>
                                      </p:to>
                                    </p:set>
                                    <p:animEffect transition="in" filter="fade">
                                      <p:cBhvr>
                                        <p:cTn id="21" dur="500"/>
                                        <p:tgtEl>
                                          <p:spTgt spid="259076">
                                            <p:txEl>
                                              <p:pRg st="12" end="12"/>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9081"/>
                                        </p:tgtEl>
                                        <p:attrNameLst>
                                          <p:attrName>style.visibility</p:attrName>
                                        </p:attrNameLst>
                                      </p:cBhvr>
                                      <p:to>
                                        <p:strVal val="visible"/>
                                      </p:to>
                                    </p:set>
                                    <p:animEffect transition="in" filter="fade">
                                      <p:cBhvr>
                                        <p:cTn id="25" dur="500"/>
                                        <p:tgtEl>
                                          <p:spTgt spid="25908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9076">
                                            <p:txEl>
                                              <p:pRg st="6" end="6"/>
                                            </p:txEl>
                                          </p:spTgt>
                                        </p:tgtEl>
                                        <p:attrNameLst>
                                          <p:attrName>style.visibility</p:attrName>
                                        </p:attrNameLst>
                                      </p:cBhvr>
                                      <p:to>
                                        <p:strVal val="visible"/>
                                      </p:to>
                                    </p:set>
                                    <p:animEffect transition="in" filter="fade">
                                      <p:cBhvr>
                                        <p:cTn id="30" dur="500"/>
                                        <p:tgtEl>
                                          <p:spTgt spid="259076">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59076">
                                            <p:txEl>
                                              <p:pRg st="7" end="7"/>
                                            </p:txEl>
                                          </p:spTgt>
                                        </p:tgtEl>
                                        <p:attrNameLst>
                                          <p:attrName>style.visibility</p:attrName>
                                        </p:attrNameLst>
                                      </p:cBhvr>
                                      <p:to>
                                        <p:strVal val="visible"/>
                                      </p:to>
                                    </p:set>
                                    <p:animEffect transition="in" filter="fade">
                                      <p:cBhvr>
                                        <p:cTn id="33" dur="500"/>
                                        <p:tgtEl>
                                          <p:spTgt spid="259076">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59076">
                                            <p:txEl>
                                              <p:pRg st="8" end="8"/>
                                            </p:txEl>
                                          </p:spTgt>
                                        </p:tgtEl>
                                        <p:attrNameLst>
                                          <p:attrName>style.visibility</p:attrName>
                                        </p:attrNameLst>
                                      </p:cBhvr>
                                      <p:to>
                                        <p:strVal val="visible"/>
                                      </p:to>
                                    </p:set>
                                    <p:animEffect transition="in" filter="fade">
                                      <p:cBhvr>
                                        <p:cTn id="36" dur="500"/>
                                        <p:tgtEl>
                                          <p:spTgt spid="259076">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59076">
                                            <p:txEl>
                                              <p:pRg st="9" end="9"/>
                                            </p:txEl>
                                          </p:spTgt>
                                        </p:tgtEl>
                                        <p:attrNameLst>
                                          <p:attrName>style.visibility</p:attrName>
                                        </p:attrNameLst>
                                      </p:cBhvr>
                                      <p:to>
                                        <p:strVal val="visible"/>
                                      </p:to>
                                    </p:set>
                                    <p:animEffect transition="in" filter="fade">
                                      <p:cBhvr>
                                        <p:cTn id="39" dur="500"/>
                                        <p:tgtEl>
                                          <p:spTgt spid="259076">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59076">
                                            <p:txEl>
                                              <p:pRg st="10" end="10"/>
                                            </p:txEl>
                                          </p:spTgt>
                                        </p:tgtEl>
                                        <p:attrNameLst>
                                          <p:attrName>style.visibility</p:attrName>
                                        </p:attrNameLst>
                                      </p:cBhvr>
                                      <p:to>
                                        <p:strVal val="visible"/>
                                      </p:to>
                                    </p:set>
                                    <p:animEffect transition="in" filter="fade">
                                      <p:cBhvr>
                                        <p:cTn id="42" dur="500"/>
                                        <p:tgtEl>
                                          <p:spTgt spid="259076">
                                            <p:txEl>
                                              <p:pRg st="10" end="10"/>
                                            </p:txEl>
                                          </p:spTgt>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59082"/>
                                        </p:tgtEl>
                                        <p:attrNameLst>
                                          <p:attrName>style.visibility</p:attrName>
                                        </p:attrNameLst>
                                      </p:cBhvr>
                                      <p:to>
                                        <p:strVal val="visible"/>
                                      </p:to>
                                    </p:set>
                                    <p:animEffect transition="in" filter="fade">
                                      <p:cBhvr>
                                        <p:cTn id="46" dur="500"/>
                                        <p:tgtEl>
                                          <p:spTgt spid="259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9" grpId="0" animBg="1"/>
      <p:bldP spid="259081" grpId="0" animBg="1"/>
      <p:bldP spid="25908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Canvas (3)</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5680075" y="2647950"/>
            <a:ext cx="2855913" cy="15843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a:solidFill>
                  <a:schemeClr val="bg1"/>
                </a:solidFill>
                <a:effectLst>
                  <a:outerShdw blurRad="38100" dist="38100" dir="2700000" algn="tl">
                    <a:srgbClr val="C0C0C0"/>
                  </a:outerShdw>
                </a:effectLst>
              </a:rPr>
              <a:t>&lt;Canvas&gt;</a:t>
            </a:r>
          </a:p>
          <a:p>
            <a:pPr defTabSz="1306513">
              <a:defRPr/>
            </a:pPr>
            <a:r>
              <a:rPr lang="en-US" dirty="0">
                <a:solidFill>
                  <a:schemeClr val="bg1"/>
                </a:solidFill>
                <a:effectLst>
                  <a:outerShdw blurRad="38100" dist="38100" dir="2700000" algn="tl">
                    <a:srgbClr val="C0C0C0"/>
                  </a:outerShdw>
                </a:effectLst>
              </a:rPr>
              <a:t>    &lt;Rectangle/&gt;</a:t>
            </a:r>
          </a:p>
          <a:p>
            <a:pPr defTabSz="1306513">
              <a:defRPr/>
            </a:pPr>
            <a:r>
              <a:rPr lang="en-US" dirty="0">
                <a:solidFill>
                  <a:schemeClr val="bg1"/>
                </a:solidFill>
                <a:effectLst>
                  <a:outerShdw blurRad="38100" dist="38100" dir="2700000" algn="tl">
                    <a:srgbClr val="C0C0C0"/>
                  </a:outerShdw>
                </a:effectLst>
              </a:rPr>
              <a:t>&lt;/Canvas&gt;</a:t>
            </a:r>
          </a:p>
        </p:txBody>
      </p:sp>
      <p:sp>
        <p:nvSpPr>
          <p:cNvPr id="2" name="Text Box 4"/>
          <p:cNvSpPr txBox="1">
            <a:spLocks noChangeArrowheads="1"/>
          </p:cNvSpPr>
          <p:nvPr/>
        </p:nvSpPr>
        <p:spPr bwMode="auto">
          <a:xfrm>
            <a:off x="3717925" y="5924550"/>
            <a:ext cx="7208004"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Canvas </a:t>
            </a:r>
            <a:r>
              <a:rPr lang="en-US" sz="2600" dirty="0" err="1">
                <a:solidFill>
                  <a:schemeClr val="bg1"/>
                </a:solidFill>
                <a:effectLst>
                  <a:outerShdw blurRad="38100" dist="38100" dir="2700000" algn="tl">
                    <a:srgbClr val="C0C0C0"/>
                  </a:outerShdw>
                </a:effectLst>
                <a:latin typeface="Consolas" pitchFamily="49" charset="0"/>
              </a:rPr>
              <a:t>canvas</a:t>
            </a:r>
            <a:r>
              <a:rPr lang="en-US" sz="2600" dirty="0">
                <a:solidFill>
                  <a:schemeClr val="bg1"/>
                </a:solidFill>
                <a:effectLst>
                  <a:outerShdw blurRad="38100" dist="38100" dir="2700000" algn="tl">
                    <a:srgbClr val="C0C0C0"/>
                  </a:outerShdw>
                </a:effectLst>
                <a:latin typeface="Consolas" pitchFamily="49" charset="0"/>
              </a:rPr>
              <a:t> = new Canvas();</a:t>
            </a:r>
          </a:p>
          <a:p>
            <a:pPr defTabSz="1306513">
              <a:defRPr/>
            </a:pPr>
            <a:r>
              <a:rPr lang="en-US" sz="2600" dirty="0">
                <a:solidFill>
                  <a:schemeClr val="bg1"/>
                </a:solidFill>
                <a:effectLst>
                  <a:outerShdw blurRad="38100" dist="38100" dir="2700000" algn="tl">
                    <a:srgbClr val="C0C0C0"/>
                  </a:outerShdw>
                </a:effectLst>
                <a:latin typeface="Consolas" pitchFamily="49" charset="0"/>
              </a:rPr>
              <a:t>Rectangle </a:t>
            </a:r>
            <a:r>
              <a:rPr lang="en-US" sz="2600" dirty="0" err="1">
                <a:solidFill>
                  <a:schemeClr val="bg1"/>
                </a:solidFill>
                <a:effectLst>
                  <a:outerShdw blurRad="38100" dist="38100" dir="2700000" algn="tl">
                    <a:srgbClr val="C0C0C0"/>
                  </a:outerShdw>
                </a:effectLst>
                <a:latin typeface="Consolas" pitchFamily="49" charset="0"/>
              </a:rPr>
              <a:t>rectangle</a:t>
            </a:r>
            <a:r>
              <a:rPr lang="en-US" sz="2600" dirty="0">
                <a:solidFill>
                  <a:schemeClr val="bg1"/>
                </a:solidFill>
                <a:effectLst>
                  <a:outerShdw blurRad="38100" dist="38100" dir="2700000" algn="tl">
                    <a:srgbClr val="C0C0C0"/>
                  </a:outerShdw>
                </a:effectLst>
                <a:latin typeface="Consolas" pitchFamily="49" charset="0"/>
              </a:rPr>
              <a:t> = new Rectangle</a:t>
            </a:r>
            <a:r>
              <a:rPr lang="en-US" sz="2600" dirty="0" smtClean="0">
                <a:solidFill>
                  <a:schemeClr val="bg1"/>
                </a:solidFill>
                <a:effectLst>
                  <a:outerShdw blurRad="38100" dist="38100" dir="2700000" algn="tl">
                    <a:srgbClr val="C0C0C0"/>
                  </a:outerShdw>
                </a:effectLst>
                <a:latin typeface="Consolas" pitchFamily="49" charset="0"/>
              </a:rPr>
              <a:t>();</a:t>
            </a:r>
          </a:p>
          <a:p>
            <a:pPr defTabSz="1306513">
              <a:defRPr/>
            </a:pP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err="1">
                <a:solidFill>
                  <a:schemeClr val="bg1"/>
                </a:solidFill>
                <a:effectLst>
                  <a:outerShdw blurRad="38100" dist="38100" dir="2700000" algn="tl">
                    <a:srgbClr val="C0C0C0"/>
                  </a:outerShdw>
                </a:effectLst>
                <a:latin typeface="Consolas" pitchFamily="49" charset="0"/>
              </a:rPr>
              <a:t>canvas.Children.Add</a:t>
            </a:r>
            <a:r>
              <a:rPr lang="en-US" sz="2600" dirty="0">
                <a:solidFill>
                  <a:schemeClr val="bg1"/>
                </a:solidFill>
                <a:effectLst>
                  <a:outerShdw blurRad="38100" dist="38100" dir="2700000" algn="tl">
                    <a:srgbClr val="C0C0C0"/>
                  </a:outerShdw>
                </a:effectLst>
                <a:latin typeface="Consolas" pitchFamily="49" charset="0"/>
              </a:rPr>
              <a:t>(rectangle);</a:t>
            </a:r>
          </a:p>
        </p:txBody>
      </p:sp>
      <p:sp>
        <p:nvSpPr>
          <p:cNvPr id="233475" name="Rectangle 3"/>
          <p:cNvSpPr>
            <a:spLocks noChangeArrowheads="1"/>
          </p:cNvSpPr>
          <p:nvPr/>
        </p:nvSpPr>
        <p:spPr bwMode="auto">
          <a:xfrm>
            <a:off x="6556375" y="4402139"/>
            <a:ext cx="1292225" cy="1461492"/>
          </a:xfrm>
          <a:prstGeom prst="rect">
            <a:avLst/>
          </a:prstGeom>
          <a:noFill/>
          <a:ln w="9525">
            <a:noFill/>
            <a:miter lim="800000"/>
            <a:headEnd/>
            <a:tailEnd/>
          </a:ln>
        </p:spPr>
        <p:txBody>
          <a:bodyPr wrap="square" lIns="130622" tIns="65311" rIns="130622" bIns="65311">
            <a:spAutoFit/>
          </a:bodyPr>
          <a:lstStyle/>
          <a:p>
            <a:pPr marL="447675" indent="-447675">
              <a:lnSpc>
                <a:spcPct val="90000"/>
              </a:lnSpc>
              <a:spcBef>
                <a:spcPts val="1400"/>
              </a:spcBef>
              <a:buClr>
                <a:schemeClr val="tx2"/>
              </a:buClr>
              <a:buSzPct val="95000"/>
              <a:defRPr/>
            </a:pPr>
            <a:r>
              <a:rPr lang="en-US" sz="9600" dirty="0" smtClean="0">
                <a:solidFill>
                  <a:schemeClr val="tx1"/>
                </a:solidFill>
                <a:effectLst>
                  <a:outerShdw blurRad="38100" dist="38100" dir="2700000" algn="tl">
                    <a:srgbClr val="000000"/>
                  </a:outerShdw>
                </a:effectLst>
                <a:latin typeface="Segoe Semibold" pitchFamily="34" charset="0"/>
              </a:rPr>
              <a:t>=</a:t>
            </a:r>
            <a:endParaRPr lang="en-US" sz="9600" dirty="0">
              <a:solidFill>
                <a:schemeClr val="tx1"/>
              </a:solidFill>
              <a:effectLst>
                <a:outerShdw blurRad="38100" dist="38100" dir="2700000" algn="tl">
                  <a:srgbClr val="000000"/>
                </a:outerShdw>
              </a:effectLst>
              <a:latin typeface="Segoe Semibold" pitchFamily="34" charset="0"/>
            </a:endParaRPr>
          </a:p>
        </p:txBody>
      </p:sp>
      <p:sp>
        <p:nvSpPr>
          <p:cNvPr id="7" name="Rectangle 3"/>
          <p:cNvSpPr txBox="1">
            <a:spLocks noChangeArrowheads="1"/>
          </p:cNvSpPr>
          <p:nvPr/>
        </p:nvSpPr>
        <p:spPr bwMode="auto">
          <a:xfrm>
            <a:off x="593725" y="1487488"/>
            <a:ext cx="13408025" cy="5539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Canvas container</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maintains collection of child elements:</a:t>
            </a:r>
            <a:endParaRPr kumimoji="0" lang="en-US" sz="4000" b="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612141" y="274321"/>
            <a:ext cx="13408659" cy="830997"/>
          </a:xfrm>
        </p:spPr>
        <p:txBody>
          <a:bodyPr/>
          <a:lstStyle/>
          <a:p>
            <a:pPr>
              <a:defRPr/>
            </a:pPr>
            <a:r>
              <a:rPr smtClean="0"/>
              <a:t>Attached Property Syntax</a:t>
            </a:r>
            <a:endParaRPr/>
          </a:p>
        </p:txBody>
      </p:sp>
      <p:sp>
        <p:nvSpPr>
          <p:cNvPr id="138243" name="Rectangle 3"/>
          <p:cNvSpPr>
            <a:spLocks noGrp="1" noChangeArrowheads="1"/>
          </p:cNvSpPr>
          <p:nvPr>
            <p:ph type="body" idx="1"/>
          </p:nvPr>
        </p:nvSpPr>
        <p:spPr>
          <a:xfrm>
            <a:off x="612775" y="1449388"/>
            <a:ext cx="13408025" cy="6449971"/>
          </a:xfrm>
        </p:spPr>
        <p:txBody>
          <a:bodyPr/>
          <a:lstStyle/>
          <a:p>
            <a:pPr marL="459106" indent="-459106" defTabSz="1095376">
              <a:buNone/>
              <a:defRPr/>
            </a:pPr>
            <a:r>
              <a:rPr/>
              <a:t>&lt;Canvas&gt;</a:t>
            </a:r>
          </a:p>
          <a:p>
            <a:pPr marL="459106" indent="-459106" defTabSz="1095376">
              <a:buNone/>
              <a:defRPr/>
            </a:pPr>
            <a:r>
              <a:rPr/>
              <a:t>   &lt;Rectangle Canvas.Top="25"/&gt;</a:t>
            </a:r>
          </a:p>
          <a:p>
            <a:pPr marL="459106" indent="-459106" defTabSz="1095376">
              <a:buNone/>
              <a:defRPr/>
            </a:pPr>
            <a:r>
              <a:rPr/>
              <a:t>&lt;/Canvas&gt;</a:t>
            </a:r>
          </a:p>
          <a:p>
            <a:pPr marL="459106" indent="-459106" defTabSz="1095376">
              <a:defRPr/>
            </a:pPr>
            <a:endParaRPr sz="1400"/>
          </a:p>
          <a:p>
            <a:pPr marL="459106" indent="-459106" defTabSz="1095376">
              <a:defRPr/>
            </a:pPr>
            <a:r>
              <a:rPr smtClean="0"/>
              <a:t>Top </a:t>
            </a:r>
            <a:r>
              <a:rPr/>
              <a:t>property only make sense inside a </a:t>
            </a:r>
            <a:r>
              <a:rPr smtClean="0"/>
              <a:t>Canvas</a:t>
            </a:r>
          </a:p>
          <a:p>
            <a:pPr marL="459106" indent="-459106" defTabSz="1095376">
              <a:defRPr/>
            </a:pPr>
            <a:endParaRPr sz="1400"/>
          </a:p>
          <a:p>
            <a:pPr marL="459106" indent="-459106" defTabSz="1095376">
              <a:defRPr/>
            </a:pPr>
            <a:r>
              <a:rPr/>
              <a:t>When we add new </a:t>
            </a:r>
            <a:r>
              <a:rPr smtClean="0"/>
              <a:t>container types, </a:t>
            </a:r>
            <a:r>
              <a:rPr/>
              <a:t>do we </a:t>
            </a:r>
            <a:r>
              <a:rPr smtClean="0"/>
              <a:t>have to add </a:t>
            </a:r>
            <a:r>
              <a:rPr/>
              <a:t>new properties to Rectangle</a:t>
            </a:r>
            <a:r>
              <a:rPr smtClean="0"/>
              <a:t>?</a:t>
            </a:r>
          </a:p>
          <a:p>
            <a:pPr marL="459106" indent="-459106" defTabSz="1095376">
              <a:defRPr/>
            </a:pPr>
            <a:endParaRPr sz="1400"/>
          </a:p>
          <a:p>
            <a:pPr marL="459106" indent="-459106" defTabSz="1095376">
              <a:defRPr/>
            </a:pPr>
            <a:r>
              <a:rPr smtClean="0"/>
              <a:t>Solution: U</a:t>
            </a:r>
            <a:r>
              <a:rPr lang="en-US" dirty="0" smtClean="0"/>
              <a:t>s</a:t>
            </a:r>
            <a:r>
              <a:rPr smtClean="0"/>
              <a:t>e attached properties to add flexible, container specific customization</a:t>
            </a:r>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12141" y="274321"/>
            <a:ext cx="13408659" cy="830997"/>
          </a:xfrm>
        </p:spPr>
        <p:txBody>
          <a:bodyPr/>
          <a:lstStyle/>
          <a:p>
            <a:pPr>
              <a:defRPr/>
            </a:pPr>
            <a:r>
              <a:rPr smtClean="0"/>
              <a:t>Attached Properties (2)</a:t>
            </a:r>
            <a:endParaRPr/>
          </a:p>
        </p:txBody>
      </p:sp>
      <p:sp>
        <p:nvSpPr>
          <p:cNvPr id="5123" name="Rectangle 3"/>
          <p:cNvSpPr>
            <a:spLocks noGrp="1" noChangeArrowheads="1"/>
          </p:cNvSpPr>
          <p:nvPr>
            <p:ph type="body" idx="1"/>
          </p:nvPr>
        </p:nvSpPr>
        <p:spPr>
          <a:xfrm>
            <a:off x="612775" y="1697038"/>
            <a:ext cx="13408025" cy="2844800"/>
          </a:xfrm>
        </p:spPr>
        <p:txBody>
          <a:bodyPr/>
          <a:lstStyle/>
          <a:p>
            <a:pPr marL="459106" indent="-459106" defTabSz="1095376">
              <a:defRPr/>
            </a:pPr>
            <a:endParaRPr/>
          </a:p>
          <a:p>
            <a:pPr marL="845820" lvl="1" defTabSz="1095376">
              <a:defRPr/>
            </a:pPr>
            <a:endParaRPr smtClean="0"/>
          </a:p>
          <a:p>
            <a:pPr marL="845820" lvl="1" defTabSz="1095376">
              <a:defRPr/>
            </a:pPr>
            <a:endParaRPr/>
          </a:p>
        </p:txBody>
      </p:sp>
      <p:sp>
        <p:nvSpPr>
          <p:cNvPr id="209924" name="Text Box 4"/>
          <p:cNvSpPr txBox="1">
            <a:spLocks noChangeArrowheads="1"/>
          </p:cNvSpPr>
          <p:nvPr/>
        </p:nvSpPr>
        <p:spPr bwMode="auto">
          <a:xfrm>
            <a:off x="2974975" y="2743200"/>
            <a:ext cx="8404225" cy="6572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&lt;Rectangle Canvas.Top="25" Canvas.Left="25"/&gt;</a:t>
            </a:r>
          </a:p>
        </p:txBody>
      </p:sp>
      <p:sp>
        <p:nvSpPr>
          <p:cNvPr id="2" name="Text Box 4"/>
          <p:cNvSpPr txBox="1">
            <a:spLocks noChangeArrowheads="1"/>
          </p:cNvSpPr>
          <p:nvPr/>
        </p:nvSpPr>
        <p:spPr bwMode="auto">
          <a:xfrm>
            <a:off x="2936875" y="4972050"/>
            <a:ext cx="8223250"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Rectangle rectangle = new Rectangle();</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rectangle.SetValue(Canvas.TopProperty, 25);</a:t>
            </a:r>
          </a:p>
          <a:p>
            <a:pPr defTabSz="1306513">
              <a:defRPr/>
            </a:pPr>
            <a:r>
              <a:rPr lang="en-US" sz="2600">
                <a:solidFill>
                  <a:schemeClr val="bg1"/>
                </a:solidFill>
                <a:effectLst>
                  <a:outerShdw blurRad="38100" dist="38100" dir="2700000" algn="tl">
                    <a:srgbClr val="C0C0C0"/>
                  </a:outerShdw>
                </a:effectLst>
                <a:latin typeface="Consolas" pitchFamily="49" charset="0"/>
              </a:rPr>
              <a:t>rectangle.SetValue(Canvas.LeftProperty, 25);</a:t>
            </a:r>
          </a:p>
        </p:txBody>
      </p:sp>
      <p:sp>
        <p:nvSpPr>
          <p:cNvPr id="233475" name="Rectangle 3"/>
          <p:cNvSpPr>
            <a:spLocks noChangeArrowheads="1"/>
          </p:cNvSpPr>
          <p:nvPr/>
        </p:nvSpPr>
        <p:spPr bwMode="auto">
          <a:xfrm>
            <a:off x="5927725" y="3506788"/>
            <a:ext cx="6580188"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Canvas Layout Basics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74638"/>
            <a:ext cx="12836525" cy="830997"/>
          </a:xfrm>
        </p:spPr>
        <p:txBody>
          <a:bodyPr/>
          <a:lstStyle/>
          <a:p>
            <a:r>
              <a:rPr smtClean="0"/>
              <a:t>Layout Managers (1)</a:t>
            </a:r>
            <a:endParaRPr lang="en-US" dirty="0"/>
          </a:p>
        </p:txBody>
      </p:sp>
      <p:sp>
        <p:nvSpPr>
          <p:cNvPr id="3" name="Content Placeholder 2"/>
          <p:cNvSpPr>
            <a:spLocks noGrp="1"/>
          </p:cNvSpPr>
          <p:nvPr>
            <p:ph idx="1"/>
          </p:nvPr>
        </p:nvSpPr>
        <p:spPr>
          <a:xfrm>
            <a:off x="612141" y="1697357"/>
            <a:ext cx="14018259" cy="4806444"/>
          </a:xfrm>
        </p:spPr>
        <p:txBody>
          <a:bodyPr/>
          <a:lstStyle/>
          <a:p>
            <a:r>
              <a:rPr smtClean="0"/>
              <a:t>Silverlight 1.1 Alpha only supports Canvas Positioning</a:t>
            </a:r>
          </a:p>
          <a:p>
            <a:pPr lvl="1"/>
            <a:r>
              <a:rPr smtClean="0"/>
              <a:t>Makes it hard to support flexible flow management</a:t>
            </a:r>
          </a:p>
          <a:p>
            <a:pPr lvl="1"/>
            <a:endParaRPr sz="1600" smtClean="0"/>
          </a:p>
          <a:p>
            <a:r>
              <a:rPr smtClean="0"/>
              <a:t>WPF supports concept of layout managers</a:t>
            </a:r>
          </a:p>
          <a:p>
            <a:pPr lvl="1"/>
            <a:r>
              <a:rPr smtClean="0"/>
              <a:t>Flexible containers that provide positioning and re-sizing support</a:t>
            </a:r>
          </a:p>
          <a:p>
            <a:endParaRPr sz="1600"/>
          </a:p>
          <a:p>
            <a:r>
              <a:rPr smtClean="0"/>
              <a:t>Future Silverlight 1.1 builds adding layout manager support</a:t>
            </a:r>
          </a:p>
          <a:p>
            <a:pPr lvl="1"/>
            <a:r>
              <a:rPr smtClean="0"/>
              <a:t>Will include built-in Grid and StackPanel layout controls</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Layout Managers (2)</a:t>
            </a:r>
            <a:endParaRPr lang="en-US" dirty="0"/>
          </a:p>
        </p:txBody>
      </p:sp>
      <p:sp>
        <p:nvSpPr>
          <p:cNvPr id="4" name="Text Box 4"/>
          <p:cNvSpPr txBox="1">
            <a:spLocks noChangeArrowheads="1"/>
          </p:cNvSpPr>
          <p:nvPr/>
        </p:nvSpPr>
        <p:spPr bwMode="auto">
          <a:xfrm>
            <a:off x="2590801" y="1638300"/>
            <a:ext cx="8839199" cy="186423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 Orientation="Vertical"&gt;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1&lt;/Button&gt;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&lt;Button&gt;Button 2&lt;/Button&gt;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a:t>
            </a:r>
            <a:r>
              <a:rPr lang="en-US" sz="2600" dirty="0" err="1" smtClean="0">
                <a:solidFill>
                  <a:schemeClr val="bg1"/>
                </a:solidFill>
                <a:effectLst>
                  <a:outerShdw blurRad="38100" dist="38100" dir="2700000" algn="tl">
                    <a:srgbClr val="C0C0C0"/>
                  </a:outerShdw>
                </a:effectLst>
                <a:latin typeface="Consolas" pitchFamily="49" charset="0"/>
              </a:rPr>
              <a:t>StackPanel</a:t>
            </a:r>
            <a:r>
              <a:rPr lang="en-US" sz="2600" dirty="0" smtClean="0">
                <a:solidFill>
                  <a:schemeClr val="bg1"/>
                </a:solidFill>
                <a:effectLst>
                  <a:outerShdw blurRad="38100" dist="38100" dir="2700000" algn="tl">
                    <a:srgbClr val="C0C0C0"/>
                  </a:outerShdw>
                </a:effectLst>
                <a:latin typeface="Consolas" pitchFamily="49" charset="0"/>
              </a:rPr>
              <a:t>&gt;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1026" name="Picture 2"/>
          <p:cNvPicPr>
            <a:picLocks noChangeAspect="1" noChangeArrowheads="1"/>
          </p:cNvPicPr>
          <p:nvPr/>
        </p:nvPicPr>
        <p:blipFill>
          <a:blip r:embed="rId2"/>
          <a:srcRect/>
          <a:stretch>
            <a:fillRect/>
          </a:stretch>
        </p:blipFill>
        <p:spPr bwMode="auto">
          <a:xfrm>
            <a:off x="4791074" y="4048124"/>
            <a:ext cx="4676775" cy="3519635"/>
          </a:xfrm>
          <a:prstGeom prst="rect">
            <a:avLst/>
          </a:prstGeom>
          <a:noFill/>
          <a:ln w="9525">
            <a:noFill/>
            <a:miter lim="800000"/>
            <a:headEnd/>
            <a:tailEnd/>
          </a:ln>
          <a:effectLst/>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218" y="3340100"/>
            <a:ext cx="12308417" cy="914096"/>
          </a:xfrm>
        </p:spPr>
        <p:txBody>
          <a:bodyPr/>
          <a:lstStyle/>
          <a:p>
            <a:pPr defTabSz="1095376">
              <a:defRPr/>
            </a:pPr>
            <a:r>
              <a:rPr smtClean="0"/>
              <a:t>Layout Manager Prototype</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Brushes</a:t>
            </a:r>
            <a:endParaRPr sz="720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14096"/>
          </a:xfrm>
        </p:spPr>
        <p:txBody>
          <a:bodyPr/>
          <a:lstStyle/>
          <a:p>
            <a:pPr algn="ctr">
              <a:defRPr/>
            </a:pPr>
            <a:r>
              <a:rPr sz="6600" smtClean="0"/>
              <a:t>Silverlight + .NET Overview</a:t>
            </a:r>
            <a:endParaRPr sz="660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a:xfrm>
            <a:off x="612141" y="274320"/>
            <a:ext cx="4508499" cy="830997"/>
          </a:xfrm>
        </p:spPr>
        <p:txBody>
          <a:bodyPr/>
          <a:lstStyle/>
          <a:p>
            <a:pPr eaLnBrk="1" hangingPunct="1">
              <a:defRPr/>
            </a:pPr>
            <a:r>
              <a:rPr lang="en-US" dirty="0" smtClean="0"/>
              <a:t>Brushes</a:t>
            </a:r>
          </a:p>
        </p:txBody>
      </p:sp>
      <p:sp>
        <p:nvSpPr>
          <p:cNvPr id="12291" name="Rectangle 3"/>
          <p:cNvSpPr>
            <a:spLocks noGrp="1" noChangeArrowheads="1"/>
          </p:cNvSpPr>
          <p:nvPr>
            <p:ph type="body" idx="1"/>
          </p:nvPr>
        </p:nvSpPr>
        <p:spPr>
          <a:xfrm>
            <a:off x="612141" y="1697356"/>
            <a:ext cx="14018259" cy="4938275"/>
          </a:xfrm>
        </p:spPr>
        <p:txBody>
          <a:bodyPr/>
          <a:lstStyle/>
          <a:p>
            <a:pPr eaLnBrk="1" hangingPunct="1"/>
            <a:r>
              <a:rPr lang="en-US" dirty="0" smtClean="0"/>
              <a:t>Determines how objects are painted</a:t>
            </a:r>
          </a:p>
          <a:p>
            <a:pPr lvl="1" eaLnBrk="1" hangingPunct="1"/>
            <a:r>
              <a:rPr lang="en-US" dirty="0" smtClean="0"/>
              <a:t>For painting objects (e.g. Fill)</a:t>
            </a:r>
          </a:p>
          <a:p>
            <a:pPr lvl="1" eaLnBrk="1" hangingPunct="1"/>
            <a:r>
              <a:rPr lang="en-US" dirty="0" smtClean="0"/>
              <a:t>For painting of lines (e.g. Stroke)</a:t>
            </a:r>
          </a:p>
          <a:p>
            <a:pPr lvl="1" eaLnBrk="1" hangingPunct="1"/>
            <a:r>
              <a:rPr lang="en-US" dirty="0" smtClean="0"/>
              <a:t>Brush options include:</a:t>
            </a:r>
          </a:p>
          <a:p>
            <a:pPr lvl="2" eaLnBrk="1" hangingPunct="1"/>
            <a:r>
              <a:rPr lang="en-US" dirty="0" smtClean="0"/>
              <a:t>Solid color brushes </a:t>
            </a:r>
          </a:p>
          <a:p>
            <a:pPr lvl="2" eaLnBrk="1" hangingPunct="1"/>
            <a:r>
              <a:rPr lang="en-US" dirty="0" smtClean="0"/>
              <a:t>Gradient brushes</a:t>
            </a:r>
          </a:p>
          <a:p>
            <a:pPr lvl="2" eaLnBrk="1" hangingPunct="1"/>
            <a:r>
              <a:rPr lang="en-US" dirty="0" smtClean="0"/>
              <a:t>Image brushes</a:t>
            </a:r>
          </a:p>
          <a:p>
            <a:pPr lvl="2" eaLnBrk="1" hangingPunct="1"/>
            <a:r>
              <a:rPr smtClean="0"/>
              <a:t>Video brushes</a:t>
            </a:r>
            <a:endParaRPr lang="en-US" dirty="0" smtClean="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pPr eaLnBrk="1" hangingPunct="1">
              <a:defRPr/>
            </a:pPr>
            <a:r>
              <a:rPr lang="en-US" dirty="0" smtClean="0"/>
              <a:t>Brushes (2)</a:t>
            </a:r>
          </a:p>
        </p:txBody>
      </p:sp>
      <p:sp>
        <p:nvSpPr>
          <p:cNvPr id="13315" name="Rectangle 3"/>
          <p:cNvSpPr>
            <a:spLocks noGrp="1" noChangeArrowheads="1"/>
          </p:cNvSpPr>
          <p:nvPr>
            <p:ph type="body" idx="1"/>
          </p:nvPr>
        </p:nvSpPr>
        <p:spPr>
          <a:xfrm>
            <a:off x="609600" y="1645920"/>
            <a:ext cx="13898880" cy="3010568"/>
          </a:xfrm>
        </p:spPr>
        <p:txBody>
          <a:bodyPr/>
          <a:lstStyle/>
          <a:p>
            <a:pPr eaLnBrk="1" hangingPunct="1"/>
            <a:r>
              <a:rPr lang="en-US" dirty="0" smtClean="0"/>
              <a:t>&lt;</a:t>
            </a:r>
            <a:r>
              <a:rPr lang="en-US" dirty="0" err="1" smtClean="0"/>
              <a:t>SolidColorBrush</a:t>
            </a:r>
            <a:r>
              <a:rPr lang="en-US" dirty="0" smtClean="0"/>
              <a:t> /&gt;</a:t>
            </a:r>
          </a:p>
          <a:p>
            <a:pPr lvl="1" eaLnBrk="1" hangingPunct="1"/>
            <a:r>
              <a:rPr lang="en-US" dirty="0" smtClean="0"/>
              <a:t>Support creation by name </a:t>
            </a:r>
          </a:p>
          <a:p>
            <a:pPr lvl="2" eaLnBrk="1" hangingPunct="1"/>
            <a:r>
              <a:rPr lang="en-US" dirty="0" smtClean="0"/>
              <a:t>141 named colors supported (e.g. Blue, Red, Green)</a:t>
            </a:r>
          </a:p>
          <a:p>
            <a:pPr lvl="2" eaLnBrk="1" hangingPunct="1"/>
            <a:r>
              <a:rPr lang="en-US" dirty="0" smtClean="0"/>
              <a:t>Supports #FFFFFF or #FFFFFFFF syntax as well</a:t>
            </a:r>
          </a:p>
          <a:p>
            <a:pPr lvl="2" eaLnBrk="1" hangingPunct="1"/>
            <a:endParaRPr lang="en-US" dirty="0" smtClean="0"/>
          </a:p>
        </p:txBody>
      </p:sp>
      <p:sp>
        <p:nvSpPr>
          <p:cNvPr id="263172" name="Text Box 4"/>
          <p:cNvSpPr txBox="1">
            <a:spLocks noChangeArrowheads="1"/>
          </p:cNvSpPr>
          <p:nvPr/>
        </p:nvSpPr>
        <p:spPr bwMode="auto">
          <a:xfrm>
            <a:off x="1463041" y="4206240"/>
            <a:ext cx="7025262" cy="226434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SolidColorBrush</a:t>
            </a:r>
            <a:r>
              <a:rPr lang="en-US" sz="2600" dirty="0">
                <a:solidFill>
                  <a:schemeClr val="bg1"/>
                </a:solidFill>
                <a:latin typeface="Consolas" pitchFamily="49" charset="0"/>
              </a:rPr>
              <a:t> Color="Black"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sp>
        <p:nvSpPr>
          <p:cNvPr id="263173" name="Text Box 5"/>
          <p:cNvSpPr txBox="1">
            <a:spLocks noChangeArrowheads="1"/>
          </p:cNvSpPr>
          <p:nvPr/>
        </p:nvSpPr>
        <p:spPr bwMode="auto">
          <a:xfrm>
            <a:off x="1950720" y="6035040"/>
            <a:ext cx="9583654" cy="663905"/>
          </a:xfrm>
          <a:prstGeom prst="rect">
            <a:avLst/>
          </a:prstGeom>
          <a:solidFill>
            <a:schemeClr val="accent1"/>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Fill="Black" /&gt;</a:t>
            </a:r>
          </a:p>
        </p:txBody>
      </p:sp>
      <p:sp>
        <p:nvSpPr>
          <p:cNvPr id="263174" name="Text Box 6"/>
          <p:cNvSpPr txBox="1">
            <a:spLocks noChangeArrowheads="1"/>
          </p:cNvSpPr>
          <p:nvPr/>
        </p:nvSpPr>
        <p:spPr bwMode="auto">
          <a:xfrm>
            <a:off x="2438401" y="6583680"/>
            <a:ext cx="9949139" cy="663905"/>
          </a:xfrm>
          <a:prstGeom prst="rect">
            <a:avLst/>
          </a:prstGeom>
          <a:solidFill>
            <a:srgbClr val="CC9900"/>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Fill="#FFFFFF" /&gt;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fade">
                                      <p:cBhvr>
                                        <p:cTn id="7" dur="500"/>
                                        <p:tgtEl>
                                          <p:spTgt spid="263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3173"/>
                                        </p:tgtEl>
                                        <p:attrNameLst>
                                          <p:attrName>style.visibility</p:attrName>
                                        </p:attrNameLst>
                                      </p:cBhvr>
                                      <p:to>
                                        <p:strVal val="visible"/>
                                      </p:to>
                                    </p:set>
                                    <p:animEffect transition="in" filter="fade">
                                      <p:cBhvr>
                                        <p:cTn id="12" dur="500"/>
                                        <p:tgtEl>
                                          <p:spTgt spid="2631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3174"/>
                                        </p:tgtEl>
                                        <p:attrNameLst>
                                          <p:attrName>style.visibility</p:attrName>
                                        </p:attrNameLst>
                                      </p:cBhvr>
                                      <p:to>
                                        <p:strVal val="visible"/>
                                      </p:to>
                                    </p:set>
                                    <p:animEffect transition="in" filter="fade">
                                      <p:cBhvr>
                                        <p:cTn id="17" dur="500"/>
                                        <p:tgtEl>
                                          <p:spTgt spid="263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p:bldP spid="263173" grpId="0" animBg="1"/>
      <p:bldP spid="263174"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pPr eaLnBrk="1" hangingPunct="1">
              <a:defRPr/>
            </a:pPr>
            <a:r>
              <a:rPr lang="en-US" smtClean="0"/>
              <a:t>Brushes (3)</a:t>
            </a:r>
          </a:p>
        </p:txBody>
      </p:sp>
      <p:sp>
        <p:nvSpPr>
          <p:cNvPr id="14339" name="Rectangle 3"/>
          <p:cNvSpPr>
            <a:spLocks noGrp="1" noChangeArrowheads="1"/>
          </p:cNvSpPr>
          <p:nvPr>
            <p:ph type="body" idx="1"/>
          </p:nvPr>
        </p:nvSpPr>
        <p:spPr>
          <a:xfrm>
            <a:off x="487680" y="1371600"/>
            <a:ext cx="13408659" cy="3215239"/>
          </a:xfrm>
        </p:spPr>
        <p:txBody>
          <a:bodyPr/>
          <a:lstStyle/>
          <a:p>
            <a:pPr eaLnBrk="1" hangingPunct="1"/>
            <a:r>
              <a:rPr lang="en-US" dirty="0" smtClean="0"/>
              <a:t>&lt;</a:t>
            </a:r>
            <a:r>
              <a:rPr lang="en-US" dirty="0" err="1" smtClean="0"/>
              <a:t>LinearGradientBrush</a:t>
            </a:r>
            <a:r>
              <a:rPr lang="en-US" dirty="0" smtClean="0"/>
              <a:t> /&gt;</a:t>
            </a:r>
          </a:p>
          <a:p>
            <a:pPr lvl="1" eaLnBrk="1" hangingPunct="1"/>
            <a:r>
              <a:rPr lang="en-US" dirty="0" smtClean="0"/>
              <a:t>Start and Stop are to set angle as numbers</a:t>
            </a:r>
          </a:p>
          <a:p>
            <a:pPr lvl="1" eaLnBrk="1" hangingPunct="1"/>
            <a:r>
              <a:rPr lang="en-US" dirty="0" smtClean="0"/>
              <a:t>Gradient Stops are the different color points</a:t>
            </a:r>
          </a:p>
          <a:p>
            <a:pPr lvl="1" eaLnBrk="1" hangingPunct="1"/>
            <a:endParaRPr lang="en-US" dirty="0" smtClean="0"/>
          </a:p>
          <a:p>
            <a:pPr lvl="1" eaLnBrk="1" hangingPunct="1"/>
            <a:endParaRPr lang="en-US" dirty="0" smtClean="0"/>
          </a:p>
        </p:txBody>
      </p:sp>
      <p:sp>
        <p:nvSpPr>
          <p:cNvPr id="262148" name="Text Box 4"/>
          <p:cNvSpPr txBox="1">
            <a:spLocks noChangeArrowheads="1"/>
          </p:cNvSpPr>
          <p:nvPr/>
        </p:nvSpPr>
        <p:spPr bwMode="auto">
          <a:xfrm>
            <a:off x="243841" y="3383281"/>
            <a:ext cx="10680108" cy="426489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 </a:t>
            </a:r>
            <a:r>
              <a:rPr lang="en-US" sz="2600" dirty="0" err="1">
                <a:solidFill>
                  <a:schemeClr val="bg1"/>
                </a:solidFill>
                <a:latin typeface="Consolas" pitchFamily="49" charset="0"/>
              </a:rPr>
              <a:t>StartPoint</a:t>
            </a:r>
            <a:r>
              <a:rPr lang="en-US" sz="2600" dirty="0">
                <a:solidFill>
                  <a:schemeClr val="bg1"/>
                </a:solidFill>
                <a:latin typeface="Consolas" pitchFamily="49" charset="0"/>
              </a:rPr>
              <a:t>="0,0" </a:t>
            </a:r>
            <a:r>
              <a:rPr lang="en-US" sz="2600" dirty="0" err="1">
                <a:solidFill>
                  <a:schemeClr val="bg1"/>
                </a:solidFill>
                <a:latin typeface="Consolas" pitchFamily="49" charset="0"/>
              </a:rPr>
              <a:t>EndPoint</a:t>
            </a:r>
            <a:r>
              <a:rPr lang="en-US" sz="2600" dirty="0">
                <a:solidFill>
                  <a:schemeClr val="bg1"/>
                </a:solidFill>
                <a:latin typeface="Consolas" pitchFamily="49" charset="0"/>
              </a:rPr>
              <a:t>="1,1"&gt;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a:t>
            </a:r>
            <a:r>
              <a:rPr lang="en-US" sz="2600" dirty="0" smtClean="0">
                <a:solidFill>
                  <a:schemeClr val="bg1"/>
                </a:solidFill>
                <a:latin typeface="Consolas" pitchFamily="49" charset="0"/>
              </a:rPr>
              <a:t>=“Blue" Offset</a:t>
            </a:r>
            <a:r>
              <a:rPr lang="en-US" sz="2600" dirty="0">
                <a:solidFill>
                  <a:schemeClr val="bg1"/>
                </a:solidFill>
                <a:latin typeface="Consolas" pitchFamily="49" charset="0"/>
              </a:rPr>
              <a: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r>
              <a:rPr lang="en-US" sz="2600" dirty="0" smtClean="0">
                <a:solidFill>
                  <a:schemeClr val="bg1"/>
                </a:solidFill>
                <a:latin typeface="Consolas" pitchFamily="49" charset="0"/>
              </a:rPr>
              <a:t>Offset</a:t>
            </a:r>
            <a:r>
              <a:rPr lang="en-US" sz="2600" dirty="0">
                <a:solidFill>
                  <a:schemeClr val="bg1"/>
                </a:solidFill>
                <a:latin typeface="Consolas" pitchFamily="49" charset="0"/>
              </a:rPr>
              <a: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LinearGradientBrush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a:solidFill>
                  <a:schemeClr val="bg1"/>
                </a:solidFill>
                <a:latin typeface="Consolas" pitchFamily="49" charset="0"/>
              </a:rPr>
              <a:t>&lt;/</a:t>
            </a:r>
            <a:r>
              <a:rPr lang="en-US" sz="2600" dirty="0" smtClean="0">
                <a:solidFill>
                  <a:schemeClr val="bg1"/>
                </a:solidFill>
                <a:latin typeface="Consolas" pitchFamily="49" charset="0"/>
              </a:rPr>
              <a:t>Rectangle&gt;</a:t>
            </a:r>
            <a:endParaRPr lang="en-US" sz="2600" dirty="0">
              <a:solidFill>
                <a:schemeClr val="bg1"/>
              </a:solidFill>
              <a:latin typeface="Consolas" pitchFamily="49" charset="0"/>
            </a:endParaRPr>
          </a:p>
        </p:txBody>
      </p:sp>
      <p:sp>
        <p:nvSpPr>
          <p:cNvPr id="262149" name="Rectangle 5"/>
          <p:cNvSpPr>
            <a:spLocks noChangeArrowheads="1"/>
          </p:cNvSpPr>
          <p:nvPr/>
        </p:nvSpPr>
        <p:spPr bwMode="auto">
          <a:xfrm>
            <a:off x="9265920" y="5394960"/>
            <a:ext cx="5364480" cy="710071"/>
          </a:xfrm>
          <a:prstGeom prst="rect">
            <a:avLst/>
          </a:prstGeom>
          <a:gradFill rotWithShape="1">
            <a:gsLst>
              <a:gs pos="0">
                <a:schemeClr val="accent2"/>
              </a:gs>
              <a:gs pos="100000">
                <a:schemeClr val="bg1"/>
              </a:gs>
            </a:gsLst>
            <a:lin ang="2700000" scaled="1"/>
          </a:gradFill>
          <a:ln w="38100" algn="ctr">
            <a:noFill/>
            <a:miter lim="800000"/>
            <a:headEnd type="none" w="sm" len="sm"/>
            <a:tailEnd type="none" w="lg" len="lg"/>
          </a:ln>
        </p:spPr>
        <p:txBody>
          <a:bodyPr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148">
                                            <p:txEl>
                                              <p:pRg st="2" end="2"/>
                                            </p:txEl>
                                          </p:spTgt>
                                        </p:tgtEl>
                                        <p:attrNameLst>
                                          <p:attrName>style.visibility</p:attrName>
                                        </p:attrNameLst>
                                      </p:cBhvr>
                                      <p:to>
                                        <p:strVal val="visible"/>
                                      </p:to>
                                    </p:set>
                                    <p:animEffect transition="in" filter="fade">
                                      <p:cBhvr>
                                        <p:cTn id="7" dur="500"/>
                                        <p:tgtEl>
                                          <p:spTgt spid="262148">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2148">
                                            <p:txEl>
                                              <p:pRg st="3" end="3"/>
                                            </p:txEl>
                                          </p:spTgt>
                                        </p:tgtEl>
                                        <p:attrNameLst>
                                          <p:attrName>style.visibility</p:attrName>
                                        </p:attrNameLst>
                                      </p:cBhvr>
                                      <p:to>
                                        <p:strVal val="visible"/>
                                      </p:to>
                                    </p:set>
                                    <p:animEffect transition="in" filter="fade">
                                      <p:cBhvr>
                                        <p:cTn id="10" dur="500"/>
                                        <p:tgtEl>
                                          <p:spTgt spid="262148">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2148">
                                            <p:txEl>
                                              <p:pRg st="4" end="4"/>
                                            </p:txEl>
                                          </p:spTgt>
                                        </p:tgtEl>
                                        <p:attrNameLst>
                                          <p:attrName>style.visibility</p:attrName>
                                        </p:attrNameLst>
                                      </p:cBhvr>
                                      <p:to>
                                        <p:strVal val="visible"/>
                                      </p:to>
                                    </p:set>
                                    <p:animEffect transition="in" filter="fade">
                                      <p:cBhvr>
                                        <p:cTn id="13" dur="500"/>
                                        <p:tgtEl>
                                          <p:spTgt spid="262148">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2148">
                                            <p:txEl>
                                              <p:pRg st="5" end="5"/>
                                            </p:txEl>
                                          </p:spTgt>
                                        </p:tgtEl>
                                        <p:attrNameLst>
                                          <p:attrName>style.visibility</p:attrName>
                                        </p:attrNameLst>
                                      </p:cBhvr>
                                      <p:to>
                                        <p:strVal val="visible"/>
                                      </p:to>
                                    </p:set>
                                    <p:animEffect transition="in" filter="fade">
                                      <p:cBhvr>
                                        <p:cTn id="16" dur="500"/>
                                        <p:tgtEl>
                                          <p:spTgt spid="262148">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2148">
                                            <p:txEl>
                                              <p:pRg st="6" end="6"/>
                                            </p:txEl>
                                          </p:spTgt>
                                        </p:tgtEl>
                                        <p:attrNameLst>
                                          <p:attrName>style.visibility</p:attrName>
                                        </p:attrNameLst>
                                      </p:cBhvr>
                                      <p:to>
                                        <p:strVal val="visible"/>
                                      </p:to>
                                    </p:set>
                                    <p:animEffect transition="in" filter="fade">
                                      <p:cBhvr>
                                        <p:cTn id="19" dur="500"/>
                                        <p:tgtEl>
                                          <p:spTgt spid="262148">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2148">
                                            <p:txEl>
                                              <p:pRg st="7" end="7"/>
                                            </p:txEl>
                                          </p:spTgt>
                                        </p:tgtEl>
                                        <p:attrNameLst>
                                          <p:attrName>style.visibility</p:attrName>
                                        </p:attrNameLst>
                                      </p:cBhvr>
                                      <p:to>
                                        <p:strVal val="visible"/>
                                      </p:to>
                                    </p:set>
                                    <p:animEffect transition="in" filter="fade">
                                      <p:cBhvr>
                                        <p:cTn id="22" dur="500"/>
                                        <p:tgtEl>
                                          <p:spTgt spid="262148">
                                            <p:txEl>
                                              <p:pRg st="7" end="7"/>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2149"/>
                                        </p:tgtEl>
                                        <p:attrNameLst>
                                          <p:attrName>style.visibility</p:attrName>
                                        </p:attrNameLst>
                                      </p:cBhvr>
                                      <p:to>
                                        <p:strVal val="visible"/>
                                      </p:to>
                                    </p:set>
                                    <p:animEffect transition="in" filter="fade">
                                      <p:cBhvr>
                                        <p:cTn id="26" dur="500"/>
                                        <p:tgtEl>
                                          <p:spTgt spid="262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pPr eaLnBrk="1" hangingPunct="1">
              <a:defRPr/>
            </a:pPr>
            <a:r>
              <a:rPr lang="en-US" smtClean="0"/>
              <a:t>Brushes (4)</a:t>
            </a:r>
          </a:p>
        </p:txBody>
      </p:sp>
      <p:sp>
        <p:nvSpPr>
          <p:cNvPr id="15363" name="Rectangle 3"/>
          <p:cNvSpPr>
            <a:spLocks noGrp="1" noChangeArrowheads="1"/>
          </p:cNvSpPr>
          <p:nvPr>
            <p:ph type="body" idx="1"/>
          </p:nvPr>
        </p:nvSpPr>
        <p:spPr>
          <a:xfrm>
            <a:off x="612141" y="1564007"/>
            <a:ext cx="13408659" cy="2549929"/>
          </a:xfrm>
        </p:spPr>
        <p:txBody>
          <a:bodyPr/>
          <a:lstStyle/>
          <a:p>
            <a:pPr eaLnBrk="1" hangingPunct="1"/>
            <a:r>
              <a:rPr lang="en-US" dirty="0" smtClean="0"/>
              <a:t>&lt;</a:t>
            </a:r>
            <a:r>
              <a:rPr lang="en-US" dirty="0" err="1" smtClean="0"/>
              <a:t>RadialGradientBrush</a:t>
            </a:r>
            <a:r>
              <a:rPr lang="en-US" dirty="0" smtClean="0"/>
              <a:t> /&gt;</a:t>
            </a:r>
          </a:p>
          <a:p>
            <a:pPr lvl="1" eaLnBrk="1" hangingPunct="1"/>
            <a:r>
              <a:rPr lang="en-US" dirty="0" smtClean="0"/>
              <a:t>Gradient Stops are same syntax as Linear Gradient</a:t>
            </a:r>
          </a:p>
          <a:p>
            <a:pPr lvl="1" eaLnBrk="1" hangingPunct="1"/>
            <a:endParaRPr lang="en-US" dirty="0" smtClean="0"/>
          </a:p>
          <a:p>
            <a:pPr lvl="1" eaLnBrk="1" hangingPunct="1"/>
            <a:endParaRPr lang="en-US" dirty="0" smtClean="0"/>
          </a:p>
        </p:txBody>
      </p:sp>
      <p:sp>
        <p:nvSpPr>
          <p:cNvPr id="264196" name="Text Box 4"/>
          <p:cNvSpPr txBox="1">
            <a:spLocks noChangeArrowheads="1"/>
          </p:cNvSpPr>
          <p:nvPr/>
        </p:nvSpPr>
        <p:spPr bwMode="auto">
          <a:xfrm>
            <a:off x="322582" y="3055620"/>
            <a:ext cx="7938973" cy="506511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&lt;Rectangle Width="200" Height="150"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Color="Red" </a:t>
            </a:r>
          </a:p>
          <a:p>
            <a:pPr algn="l">
              <a:defRPr/>
            </a:pPr>
            <a:r>
              <a:rPr lang="en-US" sz="2600" dirty="0">
                <a:solidFill>
                  <a:schemeClr val="bg1"/>
                </a:solidFill>
                <a:latin typeface="Consolas" pitchFamily="49" charset="0"/>
              </a:rPr>
              <a:t>                      Offset="0"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GradientStop</a:t>
            </a:r>
            <a:r>
              <a:rPr lang="en-US" sz="2600" dirty="0">
                <a:solidFill>
                  <a:schemeClr val="bg1"/>
                </a:solidFill>
                <a:latin typeface="Consolas" pitchFamily="49" charset="0"/>
              </a:rPr>
              <a:t> Color="Black" </a:t>
            </a:r>
          </a:p>
          <a:p>
            <a:pPr algn="l">
              <a:defRPr/>
            </a:pPr>
            <a:r>
              <a:rPr lang="en-US" sz="2600" dirty="0">
                <a:solidFill>
                  <a:schemeClr val="bg1"/>
                </a:solidFill>
                <a:latin typeface="Consolas" pitchFamily="49" charset="0"/>
              </a:rPr>
              <a:t>                      Offset="1"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RadialGradientBrush.GradientStops</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RadialGradientBrush</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Rectangle.Fill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&lt;/Rectangle&gt;</a:t>
            </a:r>
          </a:p>
        </p:txBody>
      </p:sp>
      <p:pic>
        <p:nvPicPr>
          <p:cNvPr id="264198" name="Picture 6"/>
          <p:cNvPicPr>
            <a:picLocks noChangeAspect="1" noChangeArrowheads="1"/>
          </p:cNvPicPr>
          <p:nvPr/>
        </p:nvPicPr>
        <p:blipFill>
          <a:blip r:embed="rId2"/>
          <a:srcRect/>
          <a:stretch>
            <a:fillRect/>
          </a:stretch>
        </p:blipFill>
        <p:spPr bwMode="auto">
          <a:xfrm>
            <a:off x="9265920" y="5120640"/>
            <a:ext cx="5102861" cy="2947036"/>
          </a:xfrm>
          <a:prstGeom prst="rect">
            <a:avLst/>
          </a:prstGeom>
          <a:noFill/>
          <a:ln w="38100" algn="ctr">
            <a:noFill/>
            <a:miter lim="800000"/>
            <a:headEnd type="none" w="sm" len="sm"/>
            <a:tailEnd type="none" w="lg" len="lg"/>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4196">
                                            <p:txEl>
                                              <p:pRg st="2" end="2"/>
                                            </p:txEl>
                                          </p:spTgt>
                                        </p:tgtEl>
                                        <p:attrNameLst>
                                          <p:attrName>style.visibility</p:attrName>
                                        </p:attrNameLst>
                                      </p:cBhvr>
                                      <p:to>
                                        <p:strVal val="visible"/>
                                      </p:to>
                                    </p:set>
                                    <p:animEffect transition="in" filter="fade">
                                      <p:cBhvr>
                                        <p:cTn id="7" dur="500"/>
                                        <p:tgtEl>
                                          <p:spTgt spid="26419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4196">
                                            <p:txEl>
                                              <p:pRg st="3" end="3"/>
                                            </p:txEl>
                                          </p:spTgt>
                                        </p:tgtEl>
                                        <p:attrNameLst>
                                          <p:attrName>style.visibility</p:attrName>
                                        </p:attrNameLst>
                                      </p:cBhvr>
                                      <p:to>
                                        <p:strVal val="visible"/>
                                      </p:to>
                                    </p:set>
                                    <p:animEffect transition="in" filter="fade">
                                      <p:cBhvr>
                                        <p:cTn id="10" dur="500"/>
                                        <p:tgtEl>
                                          <p:spTgt spid="264196">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4196">
                                            <p:txEl>
                                              <p:pRg st="4" end="4"/>
                                            </p:txEl>
                                          </p:spTgt>
                                        </p:tgtEl>
                                        <p:attrNameLst>
                                          <p:attrName>style.visibility</p:attrName>
                                        </p:attrNameLst>
                                      </p:cBhvr>
                                      <p:to>
                                        <p:strVal val="visible"/>
                                      </p:to>
                                    </p:set>
                                    <p:animEffect transition="in" filter="fade">
                                      <p:cBhvr>
                                        <p:cTn id="13" dur="500"/>
                                        <p:tgtEl>
                                          <p:spTgt spid="264196">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4196">
                                            <p:txEl>
                                              <p:pRg st="5" end="5"/>
                                            </p:txEl>
                                          </p:spTgt>
                                        </p:tgtEl>
                                        <p:attrNameLst>
                                          <p:attrName>style.visibility</p:attrName>
                                        </p:attrNameLst>
                                      </p:cBhvr>
                                      <p:to>
                                        <p:strVal val="visible"/>
                                      </p:to>
                                    </p:set>
                                    <p:animEffect transition="in" filter="fade">
                                      <p:cBhvr>
                                        <p:cTn id="16" dur="500"/>
                                        <p:tgtEl>
                                          <p:spTgt spid="264196">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64196">
                                            <p:txEl>
                                              <p:pRg st="6" end="6"/>
                                            </p:txEl>
                                          </p:spTgt>
                                        </p:tgtEl>
                                        <p:attrNameLst>
                                          <p:attrName>style.visibility</p:attrName>
                                        </p:attrNameLst>
                                      </p:cBhvr>
                                      <p:to>
                                        <p:strVal val="visible"/>
                                      </p:to>
                                    </p:set>
                                    <p:animEffect transition="in" filter="fade">
                                      <p:cBhvr>
                                        <p:cTn id="19" dur="500"/>
                                        <p:tgtEl>
                                          <p:spTgt spid="264196">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64196">
                                            <p:txEl>
                                              <p:pRg st="7" end="7"/>
                                            </p:txEl>
                                          </p:spTgt>
                                        </p:tgtEl>
                                        <p:attrNameLst>
                                          <p:attrName>style.visibility</p:attrName>
                                        </p:attrNameLst>
                                      </p:cBhvr>
                                      <p:to>
                                        <p:strVal val="visible"/>
                                      </p:to>
                                    </p:set>
                                    <p:animEffect transition="in" filter="fade">
                                      <p:cBhvr>
                                        <p:cTn id="22" dur="500"/>
                                        <p:tgtEl>
                                          <p:spTgt spid="264196">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64196">
                                            <p:txEl>
                                              <p:pRg st="8" end="8"/>
                                            </p:txEl>
                                          </p:spTgt>
                                        </p:tgtEl>
                                        <p:attrNameLst>
                                          <p:attrName>style.visibility</p:attrName>
                                        </p:attrNameLst>
                                      </p:cBhvr>
                                      <p:to>
                                        <p:strVal val="visible"/>
                                      </p:to>
                                    </p:set>
                                    <p:animEffect transition="in" filter="fade">
                                      <p:cBhvr>
                                        <p:cTn id="25" dur="500"/>
                                        <p:tgtEl>
                                          <p:spTgt spid="264196">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64196">
                                            <p:txEl>
                                              <p:pRg st="9" end="9"/>
                                            </p:txEl>
                                          </p:spTgt>
                                        </p:tgtEl>
                                        <p:attrNameLst>
                                          <p:attrName>style.visibility</p:attrName>
                                        </p:attrNameLst>
                                      </p:cBhvr>
                                      <p:to>
                                        <p:strVal val="visible"/>
                                      </p:to>
                                    </p:set>
                                    <p:animEffect transition="in" filter="fade">
                                      <p:cBhvr>
                                        <p:cTn id="28" dur="500"/>
                                        <p:tgtEl>
                                          <p:spTgt spid="264196">
                                            <p:txEl>
                                              <p:pRg st="9" end="9"/>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64198"/>
                                        </p:tgtEl>
                                        <p:attrNameLst>
                                          <p:attrName>style.visibility</p:attrName>
                                        </p:attrNameLst>
                                      </p:cBhvr>
                                      <p:to>
                                        <p:strVal val="visible"/>
                                      </p:to>
                                    </p:set>
                                    <p:animEffect transition="in" filter="fade">
                                      <p:cBhvr>
                                        <p:cTn id="32" dur="500"/>
                                        <p:tgtEl>
                                          <p:spTgt spid="264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pPr eaLnBrk="1" hangingPunct="1">
              <a:defRPr/>
            </a:pPr>
            <a:r>
              <a:rPr lang="en-US" smtClean="0"/>
              <a:t>Brushes (5)</a:t>
            </a:r>
          </a:p>
        </p:txBody>
      </p:sp>
      <p:sp>
        <p:nvSpPr>
          <p:cNvPr id="16387" name="Rectangle 3"/>
          <p:cNvSpPr>
            <a:spLocks noGrp="1" noChangeArrowheads="1"/>
          </p:cNvSpPr>
          <p:nvPr>
            <p:ph type="body" idx="1"/>
          </p:nvPr>
        </p:nvSpPr>
        <p:spPr>
          <a:xfrm>
            <a:off x="365760" y="1645920"/>
            <a:ext cx="14264640" cy="2549929"/>
          </a:xfrm>
        </p:spPr>
        <p:txBody>
          <a:bodyPr/>
          <a:lstStyle/>
          <a:p>
            <a:pPr eaLnBrk="1" hangingPunct="1"/>
            <a:r>
              <a:rPr lang="en-US" dirty="0" smtClean="0"/>
              <a:t>&lt;</a:t>
            </a:r>
            <a:r>
              <a:rPr lang="en-US" dirty="0" err="1" smtClean="0"/>
              <a:t>ImageBrush</a:t>
            </a:r>
            <a:r>
              <a:rPr lang="en-US" dirty="0" smtClean="0"/>
              <a:t> /&gt;</a:t>
            </a:r>
          </a:p>
          <a:p>
            <a:pPr lvl="1" eaLnBrk="1" hangingPunct="1"/>
            <a:r>
              <a:rPr lang="en-US" dirty="0" smtClean="0"/>
              <a:t>Gradient Stops are same syntax as Linear Gradient</a:t>
            </a:r>
          </a:p>
          <a:p>
            <a:pPr lvl="1" eaLnBrk="1" hangingPunct="1"/>
            <a:endParaRPr lang="en-US" dirty="0" smtClean="0"/>
          </a:p>
          <a:p>
            <a:pPr lvl="1" eaLnBrk="1" hangingPunct="1"/>
            <a:endParaRPr lang="en-US" dirty="0" smtClean="0"/>
          </a:p>
        </p:txBody>
      </p:sp>
      <p:sp>
        <p:nvSpPr>
          <p:cNvPr id="265220" name="Text Box 4"/>
          <p:cNvSpPr txBox="1">
            <a:spLocks noChangeArrowheads="1"/>
          </p:cNvSpPr>
          <p:nvPr/>
        </p:nvSpPr>
        <p:spPr bwMode="auto">
          <a:xfrm>
            <a:off x="1419862" y="3657601"/>
            <a:ext cx="9400912" cy="2664452"/>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algn="l">
              <a:defRPr/>
            </a:pPr>
            <a:r>
              <a:rPr lang="en-US" sz="2600" dirty="0">
                <a:solidFill>
                  <a:schemeClr val="bg1"/>
                </a:solidFill>
                <a:latin typeface="Consolas" pitchFamily="49" charset="0"/>
              </a:rPr>
              <a:t>&lt;Ellipse Width="200" Height="75"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ImageBrush</a:t>
            </a:r>
            <a:r>
              <a:rPr lang="en-US" sz="2600" dirty="0">
                <a:solidFill>
                  <a:schemeClr val="bg1"/>
                </a:solidFill>
                <a:latin typeface="Consolas" pitchFamily="49" charset="0"/>
              </a:rPr>
              <a:t> </a:t>
            </a:r>
          </a:p>
          <a:p>
            <a:pPr algn="l">
              <a:defRPr/>
            </a:pPr>
            <a:r>
              <a:rPr lang="en-US" sz="2600" dirty="0">
                <a:solidFill>
                  <a:schemeClr val="bg1"/>
                </a:solidFill>
                <a:latin typeface="Consolas" pitchFamily="49" charset="0"/>
              </a:rPr>
              <a:t>       </a:t>
            </a:r>
            <a:r>
              <a:rPr lang="en-US" sz="2600" dirty="0" err="1">
                <a:solidFill>
                  <a:schemeClr val="bg1"/>
                </a:solidFill>
                <a:latin typeface="Consolas" pitchFamily="49" charset="0"/>
              </a:rPr>
              <a:t>ImageSource</a:t>
            </a:r>
            <a:r>
              <a:rPr lang="en-US" sz="2600" dirty="0">
                <a:solidFill>
                  <a:schemeClr val="bg1"/>
                </a:solidFill>
                <a:latin typeface="Consolas" pitchFamily="49" charset="0"/>
              </a:rPr>
              <a:t>="http://.../XBox360Logo.jpg"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&lt;/Ellipse&gt;</a:t>
            </a:r>
          </a:p>
        </p:txBody>
      </p:sp>
      <p:sp>
        <p:nvSpPr>
          <p:cNvPr id="265223" name="Oval 7" descr="SBG_MyXbox"/>
          <p:cNvSpPr>
            <a:spLocks noChangeArrowheads="1"/>
          </p:cNvSpPr>
          <p:nvPr/>
        </p:nvSpPr>
        <p:spPr bwMode="auto">
          <a:xfrm>
            <a:off x="5417820" y="5661660"/>
            <a:ext cx="5688330" cy="998495"/>
          </a:xfrm>
          <a:prstGeom prst="ellipse">
            <a:avLst/>
          </a:prstGeom>
          <a:blipFill dpi="0" rotWithShape="1">
            <a:blip r:embed="rId2"/>
            <a:srcRect/>
            <a:stretch>
              <a:fillRect/>
            </a:stretch>
          </a:blipFill>
          <a:ln w="38100" algn="ctr">
            <a:noFill/>
            <a:round/>
            <a:headEnd type="none" w="sm" len="sm"/>
            <a:tailEnd type="none" w="lg" len="lg"/>
          </a:ln>
        </p:spPr>
        <p:txBody>
          <a:bodyPr wrap="square" lIns="130622" tIns="130622" rIns="130622" bIns="130622" anchor="ctr">
            <a:spAutoFit/>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5220">
                                            <p:txEl>
                                              <p:pRg st="2" end="2"/>
                                            </p:txEl>
                                          </p:spTgt>
                                        </p:tgtEl>
                                        <p:attrNameLst>
                                          <p:attrName>style.visibility</p:attrName>
                                        </p:attrNameLst>
                                      </p:cBhvr>
                                      <p:to>
                                        <p:strVal val="visible"/>
                                      </p:to>
                                    </p:set>
                                    <p:animEffect transition="in" filter="fade">
                                      <p:cBhvr>
                                        <p:cTn id="7" dur="500"/>
                                        <p:tgtEl>
                                          <p:spTgt spid="265220">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5220">
                                            <p:txEl>
                                              <p:pRg st="3" end="3"/>
                                            </p:txEl>
                                          </p:spTgt>
                                        </p:tgtEl>
                                        <p:attrNameLst>
                                          <p:attrName>style.visibility</p:attrName>
                                        </p:attrNameLst>
                                      </p:cBhvr>
                                      <p:to>
                                        <p:strVal val="visible"/>
                                      </p:to>
                                    </p:set>
                                    <p:animEffect transition="in" filter="fade">
                                      <p:cBhvr>
                                        <p:cTn id="10" dur="500"/>
                                        <p:tgtEl>
                                          <p:spTgt spid="265220">
                                            <p:txEl>
                                              <p:pRg st="3" end="3"/>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65223"/>
                                        </p:tgtEl>
                                        <p:attrNameLst>
                                          <p:attrName>style.visibility</p:attrName>
                                        </p:attrNameLst>
                                      </p:cBhvr>
                                      <p:to>
                                        <p:strVal val="visible"/>
                                      </p:to>
                                    </p:set>
                                    <p:animEffect transition="in" filter="fade">
                                      <p:cBhvr>
                                        <p:cTn id="14" dur="500"/>
                                        <p:tgtEl>
                                          <p:spTgt spid="265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pPr eaLnBrk="1" hangingPunct="1">
              <a:defRPr/>
            </a:pPr>
            <a:r>
              <a:rPr lang="en-US" dirty="0" smtClean="0"/>
              <a:t>Brushes (6)</a:t>
            </a:r>
          </a:p>
        </p:txBody>
      </p:sp>
      <p:sp>
        <p:nvSpPr>
          <p:cNvPr id="16387" name="Rectangle 3"/>
          <p:cNvSpPr>
            <a:spLocks noGrp="1" noChangeArrowheads="1"/>
          </p:cNvSpPr>
          <p:nvPr>
            <p:ph type="body" idx="1"/>
          </p:nvPr>
        </p:nvSpPr>
        <p:spPr>
          <a:xfrm>
            <a:off x="365760" y="1645920"/>
            <a:ext cx="14264640" cy="1219308"/>
          </a:xfrm>
        </p:spPr>
        <p:txBody>
          <a:bodyPr/>
          <a:lstStyle/>
          <a:p>
            <a:pPr eaLnBrk="1" hangingPunct="1"/>
            <a:r>
              <a:rPr lang="en-US" dirty="0" smtClean="0"/>
              <a:t>&lt;</a:t>
            </a:r>
            <a:r>
              <a:rPr lang="en-US" dirty="0" err="1" smtClean="0"/>
              <a:t>VideoBrush</a:t>
            </a:r>
            <a:r>
              <a:rPr lang="en-US" dirty="0" smtClean="0"/>
              <a:t> /&gt;</a:t>
            </a:r>
          </a:p>
          <a:p>
            <a:pPr lvl="1" eaLnBrk="1" hangingPunct="1"/>
            <a:r>
              <a:rPr lang="en-US" dirty="0" smtClean="0"/>
              <a:t>Enables using moving video as a Brush on an object</a:t>
            </a:r>
          </a:p>
        </p:txBody>
      </p:sp>
      <p:sp>
        <p:nvSpPr>
          <p:cNvPr id="265220" name="Text Box 4"/>
          <p:cNvSpPr txBox="1">
            <a:spLocks noChangeArrowheads="1"/>
          </p:cNvSpPr>
          <p:nvPr/>
        </p:nvSpPr>
        <p:spPr bwMode="auto">
          <a:xfrm>
            <a:off x="753112" y="3314701"/>
            <a:ext cx="12715238" cy="3064562"/>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pPr algn="l">
              <a:defRPr/>
            </a:pPr>
            <a:r>
              <a:rPr lang="en-US" sz="2600" dirty="0" smtClean="0">
                <a:solidFill>
                  <a:schemeClr val="bg1"/>
                </a:solidFill>
                <a:latin typeface="Consolas" pitchFamily="49" charset="0"/>
              </a:rPr>
              <a:t>&lt;</a:t>
            </a:r>
            <a:r>
              <a:rPr lang="en-US" sz="2600" dirty="0" err="1" smtClean="0">
                <a:solidFill>
                  <a:schemeClr val="bg1"/>
                </a:solidFill>
                <a:latin typeface="Consolas" pitchFamily="49" charset="0"/>
              </a:rPr>
              <a:t>MediaElement</a:t>
            </a:r>
            <a:r>
              <a:rPr lang="en-US" sz="2600" dirty="0" smtClean="0">
                <a:solidFill>
                  <a:schemeClr val="bg1"/>
                </a:solidFill>
                <a:latin typeface="Consolas" pitchFamily="49" charset="0"/>
              </a:rPr>
              <a:t> x:Name=“</a:t>
            </a:r>
            <a:r>
              <a:rPr lang="en-US" sz="2600" dirty="0" err="1" smtClean="0">
                <a:solidFill>
                  <a:schemeClr val="bg1"/>
                </a:solidFill>
                <a:latin typeface="Consolas" pitchFamily="49" charset="0"/>
              </a:rPr>
              <a:t>MyVideo</a:t>
            </a:r>
            <a:r>
              <a:rPr lang="en-US" sz="2600" dirty="0" smtClean="0">
                <a:solidFill>
                  <a:schemeClr val="bg1"/>
                </a:solidFill>
                <a:latin typeface="Consolas" pitchFamily="49" charset="0"/>
              </a:rPr>
              <a:t>” Source=“Video.wmv” </a:t>
            </a:r>
            <a:r>
              <a:rPr lang="en-US" sz="2600" dirty="0" err="1" smtClean="0">
                <a:solidFill>
                  <a:schemeClr val="bg1"/>
                </a:solidFill>
                <a:latin typeface="Consolas" pitchFamily="49" charset="0"/>
              </a:rPr>
              <a:t>IsMuted</a:t>
            </a:r>
            <a:r>
              <a:rPr lang="en-US" sz="2600" dirty="0" smtClean="0">
                <a:solidFill>
                  <a:schemeClr val="bg1"/>
                </a:solidFill>
                <a:latin typeface="Consolas" pitchFamily="49" charset="0"/>
              </a:rPr>
              <a:t>=“true”/&gt;</a:t>
            </a:r>
          </a:p>
          <a:p>
            <a:pPr algn="l">
              <a:defRPr/>
            </a:pPr>
            <a:endParaRPr lang="en-US" sz="2600" dirty="0" smtClean="0">
              <a:solidFill>
                <a:schemeClr val="bg1"/>
              </a:solidFill>
              <a:latin typeface="Consolas" pitchFamily="49" charset="0"/>
            </a:endParaRPr>
          </a:p>
          <a:p>
            <a:pPr algn="l">
              <a:defRPr/>
            </a:pPr>
            <a:r>
              <a:rPr lang="en-US" sz="2600" dirty="0" smtClean="0">
                <a:solidFill>
                  <a:schemeClr val="bg1"/>
                </a:solidFill>
                <a:latin typeface="Consolas" pitchFamily="49" charset="0"/>
              </a:rPr>
              <a:t>&lt;</a:t>
            </a:r>
            <a:r>
              <a:rPr lang="en-US" sz="2600" dirty="0">
                <a:solidFill>
                  <a:schemeClr val="bg1"/>
                </a:solidFill>
                <a:latin typeface="Consolas" pitchFamily="49" charset="0"/>
              </a:rPr>
              <a:t>Ellipse Width="200" Height="75" &gt;</a:t>
            </a:r>
          </a:p>
          <a:p>
            <a:pPr algn="l">
              <a:defRPr/>
            </a:pPr>
            <a:r>
              <a:rPr lang="en-US" sz="2600" dirty="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    </a:t>
            </a:r>
            <a:r>
              <a:rPr lang="en-US" sz="2600" dirty="0" smtClean="0">
                <a:solidFill>
                  <a:schemeClr val="bg1"/>
                </a:solidFill>
                <a:latin typeface="Consolas" pitchFamily="49" charset="0"/>
              </a:rPr>
              <a:t>&lt;</a:t>
            </a:r>
            <a:r>
              <a:rPr lang="en-US" sz="2600" dirty="0" err="1" smtClean="0">
                <a:solidFill>
                  <a:schemeClr val="bg1"/>
                </a:solidFill>
                <a:latin typeface="Consolas" pitchFamily="49" charset="0"/>
              </a:rPr>
              <a:t>VideoBrush</a:t>
            </a:r>
            <a:r>
              <a:rPr lang="en-US" sz="2600" dirty="0" smtClean="0">
                <a:solidFill>
                  <a:schemeClr val="bg1"/>
                </a:solidFill>
                <a:latin typeface="Consolas" pitchFamily="49" charset="0"/>
              </a:rPr>
              <a:t> </a:t>
            </a:r>
            <a:r>
              <a:rPr lang="en-US" sz="2600" dirty="0" err="1" smtClean="0">
                <a:solidFill>
                  <a:schemeClr val="bg1"/>
                </a:solidFill>
                <a:latin typeface="Consolas" pitchFamily="49" charset="0"/>
              </a:rPr>
              <a:t>SourceName</a:t>
            </a:r>
            <a:r>
              <a:rPr lang="en-US" sz="2600" dirty="0" smtClean="0">
                <a:solidFill>
                  <a:schemeClr val="bg1"/>
                </a:solidFill>
                <a:latin typeface="Consolas" pitchFamily="49" charset="0"/>
              </a:rPr>
              <a:t>=“</a:t>
            </a:r>
            <a:r>
              <a:rPr lang="en-US" sz="2600" dirty="0" err="1" smtClean="0">
                <a:solidFill>
                  <a:schemeClr val="bg1"/>
                </a:solidFill>
                <a:latin typeface="Consolas" pitchFamily="49" charset="0"/>
              </a:rPr>
              <a:t>MyVideo</a:t>
            </a:r>
            <a:r>
              <a:rPr lang="en-US" sz="2600" dirty="0" smtClean="0">
                <a:solidFill>
                  <a:schemeClr val="bg1"/>
                </a:solidFill>
                <a:latin typeface="Consolas" pitchFamily="49" charset="0"/>
              </a:rPr>
              <a:t>”/&gt;</a:t>
            </a:r>
            <a:endParaRPr lang="en-US" sz="2600" dirty="0">
              <a:solidFill>
                <a:schemeClr val="bg1"/>
              </a:solidFill>
              <a:latin typeface="Consolas" pitchFamily="49" charset="0"/>
            </a:endParaRPr>
          </a:p>
          <a:p>
            <a:pPr algn="l">
              <a:defRPr/>
            </a:pPr>
            <a:r>
              <a:rPr lang="en-US" sz="2600" dirty="0" smtClean="0">
                <a:solidFill>
                  <a:schemeClr val="bg1"/>
                </a:solidFill>
                <a:latin typeface="Consolas" pitchFamily="49" charset="0"/>
              </a:rPr>
              <a:t>  &lt;/</a:t>
            </a:r>
            <a:r>
              <a:rPr lang="en-US" sz="2600" dirty="0" err="1">
                <a:solidFill>
                  <a:schemeClr val="bg1"/>
                </a:solidFill>
                <a:latin typeface="Consolas" pitchFamily="49" charset="0"/>
              </a:rPr>
              <a:t>Ellipse.Fill</a:t>
            </a:r>
            <a:r>
              <a:rPr lang="en-US" sz="2600" dirty="0">
                <a:solidFill>
                  <a:schemeClr val="bg1"/>
                </a:solidFill>
                <a:latin typeface="Consolas" pitchFamily="49" charset="0"/>
              </a:rPr>
              <a:t>&gt;</a:t>
            </a:r>
          </a:p>
          <a:p>
            <a:pPr algn="l">
              <a:defRPr/>
            </a:pPr>
            <a:r>
              <a:rPr lang="en-US" sz="2600" dirty="0">
                <a:solidFill>
                  <a:schemeClr val="bg1"/>
                </a:solidFill>
                <a:latin typeface="Consolas" pitchFamily="49" charset="0"/>
              </a:rPr>
              <a:t>&lt;/Ellipse&gt;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5220">
                                            <p:txEl>
                                              <p:pRg st="4" end="4"/>
                                            </p:txEl>
                                          </p:spTgt>
                                        </p:tgtEl>
                                        <p:attrNameLst>
                                          <p:attrName>style.visibility</p:attrName>
                                        </p:attrNameLst>
                                      </p:cBhvr>
                                      <p:to>
                                        <p:strVal val="visible"/>
                                      </p:to>
                                    </p:set>
                                    <p:animEffect transition="in" filter="fade">
                                      <p:cBhvr>
                                        <p:cTn id="7" dur="500"/>
                                        <p:tgtEl>
                                          <p:spTgt spid="2652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Brushes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612141" y="274321"/>
            <a:ext cx="13408659" cy="830997"/>
          </a:xfrm>
        </p:spPr>
        <p:txBody>
          <a:bodyPr/>
          <a:lstStyle/>
          <a:p>
            <a:pPr>
              <a:defRPr/>
            </a:pPr>
            <a:r>
              <a:rPr smtClean="0"/>
              <a:t>Transformations</a:t>
            </a:r>
            <a:endParaRPr/>
          </a:p>
        </p:txBody>
      </p:sp>
      <p:sp>
        <p:nvSpPr>
          <p:cNvPr id="278531" name="Rectangle 3"/>
          <p:cNvSpPr>
            <a:spLocks noGrp="1" noChangeArrowheads="1"/>
          </p:cNvSpPr>
          <p:nvPr>
            <p:ph type="body" sz="half" idx="1"/>
          </p:nvPr>
        </p:nvSpPr>
        <p:spPr>
          <a:xfrm>
            <a:off x="612775" y="1697038"/>
            <a:ext cx="13408025" cy="2844800"/>
          </a:xfrm>
        </p:spPr>
        <p:txBody>
          <a:bodyPr/>
          <a:lstStyle/>
          <a:p>
            <a:pPr marL="459106" indent="-459106" defTabSz="1095376">
              <a:defRPr/>
            </a:pPr>
            <a:r>
              <a:rPr/>
              <a:t>All elements support them</a:t>
            </a:r>
          </a:p>
          <a:p>
            <a:pPr marL="459106" indent="-459106" defTabSz="1095376">
              <a:defRPr/>
            </a:pPr>
            <a:r>
              <a:rPr/>
              <a:t>Transform Types</a:t>
            </a:r>
          </a:p>
          <a:p>
            <a:pPr marL="845820" lvl="1" defTabSz="1095376">
              <a:defRPr/>
            </a:pPr>
            <a:r>
              <a:rPr smtClean="0"/>
              <a:t>&lt;RotateTransform /&gt;</a:t>
            </a:r>
          </a:p>
          <a:p>
            <a:pPr marL="845820" lvl="1" defTabSz="1095376">
              <a:defRPr/>
            </a:pPr>
            <a:r>
              <a:rPr smtClean="0"/>
              <a:t>&lt;ScaleTransform /&gt;</a:t>
            </a:r>
          </a:p>
          <a:p>
            <a:pPr marL="845820" lvl="1" defTabSz="1095376">
              <a:defRPr/>
            </a:pPr>
            <a:r>
              <a:rPr smtClean="0"/>
              <a:t>&lt;SkewTransform /&gt;</a:t>
            </a:r>
          </a:p>
          <a:p>
            <a:pPr marL="845820" lvl="1" defTabSz="1095376">
              <a:defRPr/>
            </a:pPr>
            <a:r>
              <a:rPr smtClean="0"/>
              <a:t>&lt;TranslateTransform /&gt;</a:t>
            </a:r>
          </a:p>
          <a:p>
            <a:pPr marL="1186816" lvl="2" indent="-339090" defTabSz="1095376">
              <a:defRPr/>
            </a:pPr>
            <a:r>
              <a:rPr smtClean="0"/>
              <a:t>Moves</a:t>
            </a:r>
          </a:p>
          <a:p>
            <a:pPr marL="845820" lvl="1" defTabSz="1095376">
              <a:defRPr/>
            </a:pPr>
            <a:r>
              <a:rPr smtClean="0"/>
              <a:t>&lt;MatrixTransform /&gt;</a:t>
            </a:r>
          </a:p>
          <a:p>
            <a:pPr marL="1186816" lvl="2" indent="-339090" defTabSz="1095376">
              <a:defRPr/>
            </a:pPr>
            <a:r>
              <a:rPr smtClean="0"/>
              <a:t>Scale, Skew and Translate Combined</a:t>
            </a:r>
            <a:endParaRPr/>
          </a:p>
        </p:txBody>
      </p:sp>
      <p:grpSp>
        <p:nvGrpSpPr>
          <p:cNvPr id="2" name="Group 4"/>
          <p:cNvGrpSpPr>
            <a:grpSpLocks/>
          </p:cNvGrpSpPr>
          <p:nvPr/>
        </p:nvGrpSpPr>
        <p:grpSpPr bwMode="auto">
          <a:xfrm>
            <a:off x="7437438" y="2103438"/>
            <a:ext cx="2925762" cy="2193925"/>
            <a:chOff x="4512" y="2064"/>
            <a:chExt cx="1152" cy="1152"/>
          </a:xfrm>
        </p:grpSpPr>
        <p:sp>
          <p:nvSpPr>
            <p:cNvPr id="21527" name="Oval 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8" name="Oval 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9" name="Oval 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20" name="Line 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3" name="Group 9"/>
          <p:cNvGrpSpPr>
            <a:grpSpLocks/>
          </p:cNvGrpSpPr>
          <p:nvPr/>
        </p:nvGrpSpPr>
        <p:grpSpPr bwMode="auto">
          <a:xfrm rot="-2700000">
            <a:off x="7437438" y="2103438"/>
            <a:ext cx="2925762" cy="2193925"/>
            <a:chOff x="4512" y="2064"/>
            <a:chExt cx="1152" cy="1152"/>
          </a:xfrm>
        </p:grpSpPr>
        <p:sp>
          <p:nvSpPr>
            <p:cNvPr id="21523" name="Oval 1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4" name="Oval 11"/>
            <p:cNvSpPr>
              <a:spLocks noChangeArrowheads="1"/>
            </p:cNvSpPr>
            <p:nvPr/>
          </p:nvSpPr>
          <p:spPr bwMode="auto">
            <a:xfrm>
              <a:off x="4704"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5" name="Oval 12"/>
            <p:cNvSpPr>
              <a:spLocks noChangeArrowheads="1"/>
            </p:cNvSpPr>
            <p:nvPr/>
          </p:nvSpPr>
          <p:spPr bwMode="auto">
            <a:xfrm>
              <a:off x="5280" y="2398"/>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6" name="Line 13"/>
            <p:cNvSpPr>
              <a:spLocks noChangeShapeType="1"/>
            </p:cNvSpPr>
            <p:nvPr/>
          </p:nvSpPr>
          <p:spPr bwMode="auto">
            <a:xfrm>
              <a:off x="4704" y="2926"/>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4" name="Group 14"/>
          <p:cNvGrpSpPr>
            <a:grpSpLocks/>
          </p:cNvGrpSpPr>
          <p:nvPr/>
        </p:nvGrpSpPr>
        <p:grpSpPr bwMode="auto">
          <a:xfrm>
            <a:off x="7437438" y="2103438"/>
            <a:ext cx="2803525" cy="3200400"/>
            <a:chOff x="4512" y="2064"/>
            <a:chExt cx="1152" cy="1152"/>
          </a:xfrm>
        </p:grpSpPr>
        <p:sp>
          <p:nvSpPr>
            <p:cNvPr id="21519" name="Oval 15"/>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0" name="Oval 16"/>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21" name="Oval 17"/>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12" name="Line 18"/>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grpSp>
        <p:nvGrpSpPr>
          <p:cNvPr id="5" name="Group 19"/>
          <p:cNvGrpSpPr>
            <a:grpSpLocks/>
          </p:cNvGrpSpPr>
          <p:nvPr/>
        </p:nvGrpSpPr>
        <p:grpSpPr bwMode="auto">
          <a:xfrm>
            <a:off x="10972800" y="2468563"/>
            <a:ext cx="2925763" cy="2195512"/>
            <a:chOff x="4512" y="2064"/>
            <a:chExt cx="1152" cy="1152"/>
          </a:xfrm>
        </p:grpSpPr>
        <p:sp>
          <p:nvSpPr>
            <p:cNvPr id="21515" name="Oval 20"/>
            <p:cNvSpPr>
              <a:spLocks noChangeArrowheads="1"/>
            </p:cNvSpPr>
            <p:nvPr/>
          </p:nvSpPr>
          <p:spPr bwMode="auto">
            <a:xfrm>
              <a:off x="4512" y="2064"/>
              <a:ext cx="1152" cy="1152"/>
            </a:xfrm>
            <a:prstGeom prst="ellipse">
              <a:avLst/>
            </a:prstGeom>
            <a:solidFill>
              <a:srgbClr val="FFFF00"/>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6" name="Oval 21"/>
            <p:cNvSpPr>
              <a:spLocks noChangeArrowheads="1"/>
            </p:cNvSpPr>
            <p:nvPr/>
          </p:nvSpPr>
          <p:spPr bwMode="auto">
            <a:xfrm>
              <a:off x="4704"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21517" name="Oval 22"/>
            <p:cNvSpPr>
              <a:spLocks noChangeArrowheads="1"/>
            </p:cNvSpPr>
            <p:nvPr/>
          </p:nvSpPr>
          <p:spPr bwMode="auto">
            <a:xfrm>
              <a:off x="5280" y="2400"/>
              <a:ext cx="192" cy="192"/>
            </a:xfrm>
            <a:prstGeom prst="ellipse">
              <a:avLst/>
            </a:prstGeom>
            <a:solidFill>
              <a:schemeClr val="bg1"/>
            </a:solidFill>
            <a:ln w="38100" algn="ctr">
              <a:noFill/>
              <a:round/>
              <a:headEnd type="none" w="sm" len="sm"/>
              <a:tailEnd type="none" w="lg" len="lg"/>
            </a:ln>
          </p:spPr>
          <p:txBody>
            <a:bodyPr lIns="130622" tIns="130622" rIns="130622" bIns="130622" anchor="ctr">
              <a:spAutoFit/>
            </a:bodyPr>
            <a:lstStyle/>
            <a:p>
              <a:pPr defTabSz="1306513">
                <a:defRPr/>
              </a:pPr>
              <a:endParaRPr lang="en-US">
                <a:effectLst>
                  <a:outerShdw blurRad="38100" dist="38100" dir="2700000" algn="tl">
                    <a:srgbClr val="000000"/>
                  </a:outerShdw>
                </a:effectLst>
                <a:latin typeface="Segoe Semibold" pitchFamily="34" charset="0"/>
              </a:endParaRPr>
            </a:p>
          </p:txBody>
        </p:sp>
        <p:sp>
          <p:nvSpPr>
            <p:cNvPr id="55308" name="Line 23"/>
            <p:cNvSpPr>
              <a:spLocks noChangeShapeType="1"/>
            </p:cNvSpPr>
            <p:nvPr/>
          </p:nvSpPr>
          <p:spPr bwMode="auto">
            <a:xfrm>
              <a:off x="4704" y="2928"/>
              <a:ext cx="768" cy="0"/>
            </a:xfrm>
            <a:prstGeom prst="line">
              <a:avLst/>
            </a:prstGeom>
            <a:noFill/>
            <a:ln w="38100">
              <a:solidFill>
                <a:schemeClr val="bg1"/>
              </a:solidFill>
              <a:round/>
              <a:headEnd type="none" w="sm" len="sm"/>
              <a:tailEnd type="none" w="lg" len="lg"/>
            </a:ln>
          </p:spPr>
          <p:txBody>
            <a:bodyPr tIns="91440" bIns="91440" anchor="ctr">
              <a:spAutoFit/>
            </a:bodyPr>
            <a:lstStyle/>
            <a:p>
              <a:endParaRPr lang="en-US"/>
            </a:p>
          </p:txBody>
        </p:sp>
      </p:grpSp>
      <p:pic>
        <p:nvPicPr>
          <p:cNvPr id="278554" name="Picture 26" descr="skewed"/>
          <p:cNvPicPr>
            <a:picLocks noChangeAspect="1" noChangeArrowheads="1"/>
          </p:cNvPicPr>
          <p:nvPr/>
        </p:nvPicPr>
        <p:blipFill>
          <a:blip r:embed="rId2"/>
          <a:srcRect/>
          <a:stretch>
            <a:fillRect/>
          </a:stretch>
        </p:blipFill>
        <p:spPr bwMode="auto">
          <a:xfrm>
            <a:off x="6583363" y="2103438"/>
            <a:ext cx="5091112" cy="2217737"/>
          </a:xfrm>
          <a:prstGeom prst="rect">
            <a:avLst/>
          </a:prstGeom>
          <a:noFill/>
          <a:ln w="9525">
            <a:noFill/>
            <a:miter lim="800000"/>
            <a:headEnd/>
            <a:tailEnd/>
          </a:ln>
        </p:spPr>
      </p:pic>
      <p:pic>
        <p:nvPicPr>
          <p:cNvPr id="278560" name="Picture 32" descr="skewed"/>
          <p:cNvPicPr>
            <a:picLocks noChangeAspect="1" noChangeArrowheads="1"/>
          </p:cNvPicPr>
          <p:nvPr/>
        </p:nvPicPr>
        <p:blipFill>
          <a:blip r:embed="rId2"/>
          <a:srcRect/>
          <a:stretch>
            <a:fillRect/>
          </a:stretch>
        </p:blipFill>
        <p:spPr bwMode="auto">
          <a:xfrm>
            <a:off x="7589838" y="3657600"/>
            <a:ext cx="5089525" cy="310832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8531">
                                            <p:txEl>
                                              <p:pRg st="2" end="2"/>
                                            </p:txEl>
                                          </p:spTgt>
                                        </p:tgtEl>
                                        <p:attrNameLst>
                                          <p:attrName>style.visibility</p:attrName>
                                        </p:attrNameLst>
                                      </p:cBhvr>
                                      <p:to>
                                        <p:strVal val="visible"/>
                                      </p:to>
                                    </p:set>
                                    <p:animEffect transition="in" filter="fade">
                                      <p:cBhvr>
                                        <p:cTn id="12" dur="500"/>
                                        <p:tgtEl>
                                          <p:spTgt spid="278531">
                                            <p:txEl>
                                              <p:pRg st="2" end="2"/>
                                            </p:txEl>
                                          </p:spTgt>
                                        </p:tgtEl>
                                      </p:cBhvr>
                                    </p:animEffect>
                                  </p:childTnLst>
                                </p:cTn>
                              </p:par>
                            </p:childTnLst>
                          </p:cTn>
                        </p:par>
                        <p:par>
                          <p:cTn id="13" fill="hold">
                            <p:stCondLst>
                              <p:cond delay="500"/>
                            </p:stCondLst>
                            <p:childTnLst>
                              <p:par>
                                <p:cTn id="14" presetID="10" presetClass="exit" presetSubtype="0" fill="hold" nodeType="after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78531">
                                            <p:txEl>
                                              <p:pRg st="3" end="3"/>
                                            </p:txEl>
                                          </p:spTgt>
                                        </p:tgtEl>
                                        <p:attrNameLst>
                                          <p:attrName>style.visibility</p:attrName>
                                        </p:attrNameLst>
                                      </p:cBhvr>
                                      <p:to>
                                        <p:strVal val="visible"/>
                                      </p:to>
                                    </p:set>
                                    <p:animEffect transition="in" filter="fade">
                                      <p:cBhvr>
                                        <p:cTn id="25" dur="500"/>
                                        <p:tgtEl>
                                          <p:spTgt spid="278531">
                                            <p:txEl>
                                              <p:pRg st="3" end="3"/>
                                            </p:txEl>
                                          </p:spTgt>
                                        </p:tgtEl>
                                      </p:cBhvr>
                                    </p:animEffect>
                                  </p:childTnLst>
                                </p:cTn>
                              </p:par>
                              <p:par>
                                <p:cTn id="26" presetID="10" presetClass="exit" presetSubtype="0" fill="hold"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1000"/>
                            </p:stCondLst>
                            <p:childTnLst>
                              <p:par>
                                <p:cTn id="34" presetID="10" presetClass="exit" presetSubtype="0" fill="hold" nodeType="after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78531">
                                            <p:txEl>
                                              <p:pRg st="4" end="4"/>
                                            </p:txEl>
                                          </p:spTgt>
                                        </p:tgtEl>
                                        <p:attrNameLst>
                                          <p:attrName>style.visibility</p:attrName>
                                        </p:attrNameLst>
                                      </p:cBhvr>
                                      <p:to>
                                        <p:strVal val="visible"/>
                                      </p:to>
                                    </p:set>
                                    <p:animEffect transition="in" filter="fade">
                                      <p:cBhvr>
                                        <p:cTn id="44" dur="500"/>
                                        <p:tgtEl>
                                          <p:spTgt spid="278531">
                                            <p:txEl>
                                              <p:pRg st="4" end="4"/>
                                            </p:txEl>
                                          </p:spTgt>
                                        </p:tgtEl>
                                      </p:cBhvr>
                                    </p:animEffect>
                                  </p:childTnLst>
                                </p:cTn>
                              </p:par>
                              <p:par>
                                <p:cTn id="45" presetID="10" presetClass="exit" presetSubtype="0" fill="hold" nodeType="with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par>
                          <p:cTn id="52" fill="hold">
                            <p:stCondLst>
                              <p:cond delay="1000"/>
                            </p:stCondLst>
                            <p:childTnLst>
                              <p:par>
                                <p:cTn id="53" presetID="10" presetClass="exit" presetSubtype="0" fill="hold" nodeType="after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278554"/>
                                        </p:tgtEl>
                                        <p:attrNameLst>
                                          <p:attrName>style.visibility</p:attrName>
                                        </p:attrNameLst>
                                      </p:cBhvr>
                                      <p:to>
                                        <p:strVal val="visible"/>
                                      </p:to>
                                    </p:set>
                                    <p:animEffect transition="in" filter="fade">
                                      <p:cBhvr>
                                        <p:cTn id="58" dur="500"/>
                                        <p:tgtEl>
                                          <p:spTgt spid="27855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8531">
                                            <p:txEl>
                                              <p:pRg st="5" end="5"/>
                                            </p:txEl>
                                          </p:spTgt>
                                        </p:tgtEl>
                                        <p:attrNameLst>
                                          <p:attrName>style.visibility</p:attrName>
                                        </p:attrNameLst>
                                      </p:cBhvr>
                                      <p:to>
                                        <p:strVal val="visible"/>
                                      </p:to>
                                    </p:set>
                                    <p:animEffect transition="in" filter="fade">
                                      <p:cBhvr>
                                        <p:cTn id="63" dur="500"/>
                                        <p:tgtEl>
                                          <p:spTgt spid="278531">
                                            <p:txEl>
                                              <p:pRg st="5" end="5"/>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278531">
                                            <p:txEl>
                                              <p:pRg st="6" end="6"/>
                                            </p:txEl>
                                          </p:spTgt>
                                        </p:tgtEl>
                                        <p:attrNameLst>
                                          <p:attrName>style.visibility</p:attrName>
                                        </p:attrNameLst>
                                      </p:cBhvr>
                                      <p:to>
                                        <p:strVal val="visible"/>
                                      </p:to>
                                    </p:set>
                                    <p:animEffect transition="in" filter="fade">
                                      <p:cBhvr>
                                        <p:cTn id="66" dur="500"/>
                                        <p:tgtEl>
                                          <p:spTgt spid="278531">
                                            <p:txEl>
                                              <p:pRg st="6" end="6"/>
                                            </p:txEl>
                                          </p:spTgt>
                                        </p:tgtEl>
                                      </p:cBhvr>
                                    </p:animEffect>
                                  </p:childTnLst>
                                </p:cTn>
                              </p:par>
                              <p:par>
                                <p:cTn id="67" presetID="10" presetClass="exit" presetSubtype="0" fill="hold" nodeType="withEffect">
                                  <p:stCondLst>
                                    <p:cond delay="0"/>
                                  </p:stCondLst>
                                  <p:childTnLst>
                                    <p:animEffect transition="out" filter="fade">
                                      <p:cBhvr>
                                        <p:cTn id="68" dur="500"/>
                                        <p:tgtEl>
                                          <p:spTgt spid="278554"/>
                                        </p:tgtEl>
                                      </p:cBhvr>
                                    </p:animEffect>
                                    <p:set>
                                      <p:cBhvr>
                                        <p:cTn id="69" dur="1" fill="hold">
                                          <p:stCondLst>
                                            <p:cond delay="499"/>
                                          </p:stCondLst>
                                        </p:cTn>
                                        <p:tgtEl>
                                          <p:spTgt spid="278554"/>
                                        </p:tgtEl>
                                        <p:attrNameLst>
                                          <p:attrName>style.visibility</p:attrName>
                                        </p:attrNameLst>
                                      </p:cBhvr>
                                      <p:to>
                                        <p:strVal val="hidden"/>
                                      </p:to>
                                    </p:set>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500"/>
                                        <p:tgtEl>
                                          <p:spTgt spid="2"/>
                                        </p:tgtEl>
                                      </p:cBhvr>
                                    </p:animEffect>
                                  </p:childTnLst>
                                </p:cTn>
                              </p:par>
                            </p:childTnLst>
                          </p:cTn>
                        </p:par>
                        <p:par>
                          <p:cTn id="74" fill="hold">
                            <p:stCondLst>
                              <p:cond delay="1000"/>
                            </p:stCondLst>
                            <p:childTnLst>
                              <p:par>
                                <p:cTn id="75" presetID="10" presetClass="exit" presetSubtype="0" fill="hold" nodeType="afterEffect">
                                  <p:stCondLst>
                                    <p:cond delay="0"/>
                                  </p:stCondLst>
                                  <p:childTnLst>
                                    <p:animEffect transition="out" filter="fade">
                                      <p:cBhvr>
                                        <p:cTn id="76" dur="500"/>
                                        <p:tgtEl>
                                          <p:spTgt spid="2"/>
                                        </p:tgtEl>
                                      </p:cBhvr>
                                    </p:animEffect>
                                    <p:set>
                                      <p:cBhvr>
                                        <p:cTn id="77" dur="1" fill="hold">
                                          <p:stCondLst>
                                            <p:cond delay="499"/>
                                          </p:stCondLst>
                                        </p:cTn>
                                        <p:tgtEl>
                                          <p:spTgt spid="2"/>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fade">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8531">
                                            <p:txEl>
                                              <p:pRg st="7" end="7"/>
                                            </p:txEl>
                                          </p:spTgt>
                                        </p:tgtEl>
                                        <p:attrNameLst>
                                          <p:attrName>style.visibility</p:attrName>
                                        </p:attrNameLst>
                                      </p:cBhvr>
                                      <p:to>
                                        <p:strVal val="visible"/>
                                      </p:to>
                                    </p:set>
                                    <p:animEffect transition="in" filter="fade">
                                      <p:cBhvr>
                                        <p:cTn id="85" dur="500"/>
                                        <p:tgtEl>
                                          <p:spTgt spid="278531">
                                            <p:txEl>
                                              <p:pRg st="7" end="7"/>
                                            </p:txEl>
                                          </p:spTgt>
                                        </p:tgtEl>
                                      </p:cBhvr>
                                    </p:animEffect>
                                  </p:childTnLst>
                                </p:cTn>
                              </p:par>
                              <p:par>
                                <p:cTn id="86" presetID="10" presetClass="entr" presetSubtype="0" fill="hold" nodeType="withEffect">
                                  <p:stCondLst>
                                    <p:cond delay="0"/>
                                  </p:stCondLst>
                                  <p:childTnLst>
                                    <p:set>
                                      <p:cBhvr>
                                        <p:cTn id="87" dur="1" fill="hold">
                                          <p:stCondLst>
                                            <p:cond delay="0"/>
                                          </p:stCondLst>
                                        </p:cTn>
                                        <p:tgtEl>
                                          <p:spTgt spid="278531">
                                            <p:txEl>
                                              <p:pRg st="8" end="8"/>
                                            </p:txEl>
                                          </p:spTgt>
                                        </p:tgtEl>
                                        <p:attrNameLst>
                                          <p:attrName>style.visibility</p:attrName>
                                        </p:attrNameLst>
                                      </p:cBhvr>
                                      <p:to>
                                        <p:strVal val="visible"/>
                                      </p:to>
                                    </p:set>
                                    <p:animEffect transition="in" filter="fade">
                                      <p:cBhvr>
                                        <p:cTn id="88" dur="500"/>
                                        <p:tgtEl>
                                          <p:spTgt spid="278531">
                                            <p:txEl>
                                              <p:pRg st="8" end="8"/>
                                            </p:txEl>
                                          </p:spTgt>
                                        </p:tgtEl>
                                      </p:cBhvr>
                                    </p:animEffec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2"/>
                                        </p:tgtEl>
                                        <p:attrNameLst>
                                          <p:attrName>style.visibility</p:attrName>
                                        </p:attrNameLst>
                                      </p:cBhvr>
                                      <p:to>
                                        <p:strVal val="visible"/>
                                      </p:to>
                                    </p:set>
                                    <p:animEffect transition="in" filter="fade">
                                      <p:cBhvr>
                                        <p:cTn id="95" dur="500"/>
                                        <p:tgtEl>
                                          <p:spTgt spid="2"/>
                                        </p:tgtEl>
                                      </p:cBhvr>
                                    </p:animEffect>
                                  </p:childTnLst>
                                </p:cTn>
                              </p:par>
                            </p:childTnLst>
                          </p:cTn>
                        </p:par>
                        <p:par>
                          <p:cTn id="96" fill="hold">
                            <p:stCondLst>
                              <p:cond delay="1000"/>
                            </p:stCondLst>
                            <p:childTnLst>
                              <p:par>
                                <p:cTn id="97" presetID="10" presetClass="exit" presetSubtype="0" fill="hold" nodeType="afterEffect">
                                  <p:stCondLst>
                                    <p:cond delay="0"/>
                                  </p:stCondLst>
                                  <p:childTnLst>
                                    <p:animEffect transition="out" filter="fade">
                                      <p:cBhvr>
                                        <p:cTn id="98" dur="500"/>
                                        <p:tgtEl>
                                          <p:spTgt spid="2"/>
                                        </p:tgtEl>
                                      </p:cBhvr>
                                    </p:animEffect>
                                    <p:set>
                                      <p:cBhvr>
                                        <p:cTn id="99" dur="1" fill="hold">
                                          <p:stCondLst>
                                            <p:cond delay="499"/>
                                          </p:stCondLst>
                                        </p:cTn>
                                        <p:tgtEl>
                                          <p:spTgt spid="2"/>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278560"/>
                                        </p:tgtEl>
                                        <p:attrNameLst>
                                          <p:attrName>style.visibility</p:attrName>
                                        </p:attrNameLst>
                                      </p:cBhvr>
                                      <p:to>
                                        <p:strVal val="visible"/>
                                      </p:to>
                                    </p:set>
                                    <p:animEffect transition="in" filter="fade">
                                      <p:cBhvr>
                                        <p:cTn id="102" dur="500"/>
                                        <p:tgtEl>
                                          <p:spTgt spid="278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(2)</a:t>
            </a:r>
            <a:endParaRPr/>
          </a:p>
        </p:txBody>
      </p:sp>
      <p:sp>
        <p:nvSpPr>
          <p:cNvPr id="270340" name="Text Box 4"/>
          <p:cNvSpPr txBox="1">
            <a:spLocks noChangeArrowheads="1"/>
          </p:cNvSpPr>
          <p:nvPr/>
        </p:nvSpPr>
        <p:spPr bwMode="auto">
          <a:xfrm>
            <a:off x="974725" y="2835275"/>
            <a:ext cx="6413500"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 Text="Hello World"&gt;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RotateTransform</a:t>
            </a:r>
            <a:r>
              <a:rPr lang="en-US" sz="2600" dirty="0">
                <a:solidFill>
                  <a:schemeClr val="bg1"/>
                </a:solidFill>
                <a:effectLst>
                  <a:outerShdw blurRad="38100" dist="38100" dir="2700000" algn="tl">
                    <a:srgbClr val="C0C0C0"/>
                  </a:outerShdw>
                </a:effectLst>
                <a:latin typeface="Consolas" pitchFamily="49" charset="0"/>
              </a:rPr>
              <a:t> Angle="45" /&gt;</a:t>
            </a:r>
          </a:p>
          <a:p>
            <a:pPr defTabSz="1306513">
              <a:defRPr/>
            </a:pPr>
            <a:r>
              <a:rPr lang="en-US" sz="2600" dirty="0">
                <a:solidFill>
                  <a:schemeClr val="bg1"/>
                </a:solidFill>
                <a:effectLst>
                  <a:outerShdw blurRad="38100" dist="38100" dir="2700000" algn="tl">
                    <a:srgbClr val="C0C0C0"/>
                  </a:outerShdw>
                </a:effectLst>
                <a:latin typeface="Consolas" pitchFamily="49" charset="0"/>
              </a:rPr>
              <a:t>  &lt;/</a:t>
            </a:r>
            <a:r>
              <a:rPr lang="en-US" sz="2600" dirty="0" err="1">
                <a:solidFill>
                  <a:schemeClr val="bg1"/>
                </a:solidFill>
                <a:effectLst>
                  <a:outerShdw blurRad="38100" dist="38100" dir="2700000" algn="tl">
                    <a:srgbClr val="C0C0C0"/>
                  </a:outerShdw>
                </a:effectLst>
                <a:latin typeface="Consolas" pitchFamily="49" charset="0"/>
              </a:rPr>
              <a:t>TextBlock.RenderTransform</a:t>
            </a:r>
            <a:r>
              <a:rPr lang="en-US" sz="2600" dirty="0">
                <a:solidFill>
                  <a:schemeClr val="bg1"/>
                </a:solidFill>
                <a:effectLst>
                  <a:outerShdw blurRad="38100" dist="38100" dir="2700000" algn="tl">
                    <a:srgbClr val="C0C0C0"/>
                  </a:outerShdw>
                </a:effectLst>
                <a:latin typeface="Consolas" pitchFamily="49" charset="0"/>
              </a:rPr>
              <a:t>&gt;</a:t>
            </a:r>
          </a:p>
          <a:p>
            <a:pPr defTabSz="1306513">
              <a:defRPr/>
            </a:pPr>
            <a:r>
              <a:rPr lang="en-US" sz="2600" dirty="0">
                <a:solidFill>
                  <a:schemeClr val="bg1"/>
                </a:solidFill>
                <a:effectLst>
                  <a:outerShdw blurRad="38100" dist="38100" dir="2700000" algn="tl">
                    <a:srgbClr val="C0C0C0"/>
                  </a:outerShdw>
                </a:effectLst>
                <a:latin typeface="Consolas" pitchFamily="49" charset="0"/>
              </a:rPr>
              <a:t>&lt;/</a:t>
            </a:r>
            <a:r>
              <a:rPr lang="en-US" sz="2600" dirty="0" err="1">
                <a:solidFill>
                  <a:schemeClr val="bg1"/>
                </a:solidFill>
                <a:effectLst>
                  <a:outerShdw blurRad="38100" dist="38100" dir="2700000" algn="tl">
                    <a:srgbClr val="C0C0C0"/>
                  </a:outerShdw>
                </a:effectLst>
                <a:latin typeface="Consolas" pitchFamily="49" charset="0"/>
              </a:rPr>
              <a:t>TextBlock</a:t>
            </a:r>
            <a:r>
              <a:rPr lang="en-US" sz="2600" dirty="0">
                <a:solidFill>
                  <a:schemeClr val="bg1"/>
                </a:solidFill>
                <a:effectLst>
                  <a:outerShdw blurRad="38100" dist="38100" dir="2700000" algn="tl">
                    <a:srgbClr val="C0C0C0"/>
                  </a:outerShdw>
                </a:effectLst>
                <a:latin typeface="Consolas" pitchFamily="49" charset="0"/>
              </a:rPr>
              <a:t>&gt;</a:t>
            </a:r>
          </a:p>
        </p:txBody>
      </p:sp>
      <p:sp>
        <p:nvSpPr>
          <p:cNvPr id="2" name="Rectangle 2"/>
          <p:cNvSpPr>
            <a:spLocks noChangeArrowheads="1"/>
          </p:cNvSpPr>
          <p:nvPr/>
        </p:nvSpPr>
        <p:spPr bwMode="auto">
          <a:xfrm rot="2700000">
            <a:off x="8499475" y="4251325"/>
            <a:ext cx="5064125" cy="962025"/>
          </a:xfrm>
          <a:prstGeom prst="rect">
            <a:avLst/>
          </a:prstGeom>
          <a:noFill/>
          <a:ln w="9525">
            <a:noFill/>
            <a:miter lim="800000"/>
            <a:headEnd/>
            <a:tailEnd/>
          </a:ln>
          <a:effectLst>
            <a:outerShdw algn="tl" rotWithShape="0">
              <a:srgbClr val="E76429">
                <a:alpha val="78999"/>
              </a:srgbClr>
            </a:outerShdw>
          </a:effectLst>
        </p:spPr>
        <p:txBody>
          <a:bodyPr lIns="130622" tIns="65311" rIns="130622" bIns="65311">
            <a:spAutoFit/>
          </a:bodyPr>
          <a:lstStyle/>
          <a:p>
            <a:pPr defTabSz="1095375">
              <a:lnSpc>
                <a:spcPct val="90000"/>
              </a:lnSpc>
              <a:defRPr/>
            </a:pPr>
            <a:r>
              <a:rPr lang="en-US" sz="6000">
                <a:solidFill>
                  <a:schemeClr val="tx1"/>
                </a:solidFill>
                <a:effectLst>
                  <a:outerShdw blurRad="38100" dist="38100" dir="2700000" algn="tl">
                    <a:srgbClr val="000000"/>
                  </a:outerShdw>
                </a:effectLst>
              </a:rPr>
              <a:t>Hello World</a:t>
            </a: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12141" y="274321"/>
            <a:ext cx="13408659" cy="830997"/>
          </a:xfrm>
        </p:spPr>
        <p:txBody>
          <a:bodyPr/>
          <a:lstStyle/>
          <a:p>
            <a:pPr>
              <a:defRPr/>
            </a:pPr>
            <a:r>
              <a:rPr smtClean="0"/>
              <a:t>Transformations (3)</a:t>
            </a:r>
            <a:endParaRPr/>
          </a:p>
        </p:txBody>
      </p:sp>
      <p:sp>
        <p:nvSpPr>
          <p:cNvPr id="270340" name="Text Box 4"/>
          <p:cNvSpPr txBox="1">
            <a:spLocks noChangeArrowheads="1"/>
          </p:cNvSpPr>
          <p:nvPr/>
        </p:nvSpPr>
        <p:spPr bwMode="auto">
          <a:xfrm>
            <a:off x="479425" y="1330325"/>
            <a:ext cx="11228335" cy="5865329"/>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&lt;Canvas x:Name="Content" Width="500" Height="500"&gt;</a:t>
            </a:r>
          </a:p>
          <a:p>
            <a:pPr defTabSz="1306513">
              <a:defRPr/>
            </a:pPr>
            <a:endParaRPr lang="en-US" sz="26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TextBlock</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err="1" smtClean="0">
                <a:solidFill>
                  <a:schemeClr val="bg1"/>
                </a:solidFill>
                <a:effectLst>
                  <a:outerShdw blurRad="38100" dist="38100" dir="2700000" algn="tl">
                    <a:srgbClr val="C0C0C0"/>
                  </a:outerShdw>
                </a:effectLst>
                <a:latin typeface="Consolas" pitchFamily="49" charset="0"/>
              </a:rPr>
              <a:t>FontSize</a:t>
            </a:r>
            <a:r>
              <a:rPr lang="en-US" sz="2600" dirty="0" smtClean="0">
                <a:solidFill>
                  <a:schemeClr val="bg1"/>
                </a:solidFill>
                <a:effectLst>
                  <a:outerShdw blurRad="38100" dist="38100" dir="2700000" algn="tl">
                    <a:srgbClr val="C0C0C0"/>
                  </a:outerShdw>
                </a:effectLst>
                <a:latin typeface="Consolas" pitchFamily="49" charset="0"/>
              </a:rPr>
              <a:t>="24“&gt;Button still works!&lt;/</a:t>
            </a:r>
            <a:r>
              <a:rPr lang="en-US" sz="2600" dirty="0" err="1" smtClean="0">
                <a:solidFill>
                  <a:schemeClr val="bg1"/>
                </a:solidFill>
                <a:effectLst>
                  <a:outerShdw blurRad="38100" dist="38100" dir="2700000" algn="tl">
                    <a:srgbClr val="C0C0C0"/>
                  </a:outerShdw>
                </a:effectLst>
                <a:latin typeface="Consolas" pitchFamily="49" charset="0"/>
              </a:rPr>
              <a:t>TextBlock</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scottgu:Button</a:t>
            </a:r>
            <a:r>
              <a:rPr lang="en-US" sz="2600" dirty="0" smtClean="0">
                <a:solidFill>
                  <a:schemeClr val="bg1"/>
                </a:solidFill>
                <a:effectLst>
                  <a:outerShdw blurRad="38100" dist="38100" dir="2700000" algn="tl">
                    <a:srgbClr val="C0C0C0"/>
                  </a:outerShdw>
                </a:effectLst>
                <a:latin typeface="Consolas" pitchFamily="49" charset="0"/>
              </a:rPr>
              <a:t> Text="Push Me" </a:t>
            </a:r>
            <a:r>
              <a:rPr lang="en-US" sz="2600" dirty="0" err="1" smtClean="0">
                <a:solidFill>
                  <a:schemeClr val="bg1"/>
                </a:solidFill>
                <a:effectLst>
                  <a:outerShdw blurRad="38100" dist="38100" dir="2700000" algn="tl">
                    <a:srgbClr val="C0C0C0"/>
                  </a:outerShdw>
                </a:effectLst>
                <a:latin typeface="Consolas" pitchFamily="49" charset="0"/>
              </a:rPr>
              <a:t>Canvas.Top</a:t>
            </a:r>
            <a:r>
              <a:rPr lang="en-US" sz="2600" dirty="0" smtClean="0">
                <a:solidFill>
                  <a:schemeClr val="bg1"/>
                </a:solidFill>
                <a:effectLst>
                  <a:outerShdw blurRad="38100" dist="38100" dir="2700000" algn="tl">
                    <a:srgbClr val="C0C0C0"/>
                  </a:outerShdw>
                </a:effectLst>
                <a:latin typeface="Consolas" pitchFamily="49" charset="0"/>
              </a:rPr>
              <a:t>="50" /&gt;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Canvas.RenderTransform</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TransformGroup</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RotateTransform</a:t>
            </a:r>
            <a:r>
              <a:rPr lang="en-US" sz="2600" dirty="0" smtClean="0">
                <a:solidFill>
                  <a:schemeClr val="bg1"/>
                </a:solidFill>
                <a:effectLst>
                  <a:outerShdw blurRad="38100" dist="38100" dir="2700000" algn="tl">
                    <a:srgbClr val="C0C0C0"/>
                  </a:outerShdw>
                </a:effectLst>
                <a:latin typeface="Consolas" pitchFamily="49" charset="0"/>
              </a:rPr>
              <a:t> Angle="45"/&gt;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SkewTransform</a:t>
            </a:r>
            <a:r>
              <a:rPr lang="en-US" sz="2600" dirty="0" smtClean="0">
                <a:solidFill>
                  <a:schemeClr val="bg1"/>
                </a:solidFill>
                <a:effectLst>
                  <a:outerShdw blurRad="38100" dist="38100" dir="2700000" algn="tl">
                    <a:srgbClr val="C0C0C0"/>
                  </a:outerShdw>
                </a:effectLst>
                <a:latin typeface="Consolas" pitchFamily="49" charset="0"/>
              </a:rPr>
              <a:t> </a:t>
            </a:r>
            <a:r>
              <a:rPr lang="en-US" sz="2600" dirty="0" err="1" smtClean="0">
                <a:solidFill>
                  <a:schemeClr val="bg1"/>
                </a:solidFill>
                <a:effectLst>
                  <a:outerShdw blurRad="38100" dist="38100" dir="2700000" algn="tl">
                    <a:srgbClr val="C0C0C0"/>
                  </a:outerShdw>
                </a:effectLst>
                <a:latin typeface="Consolas" pitchFamily="49" charset="0"/>
              </a:rPr>
              <a:t>AngleX</a:t>
            </a:r>
            <a:r>
              <a:rPr lang="en-US" sz="2600" dirty="0" smtClean="0">
                <a:solidFill>
                  <a:schemeClr val="bg1"/>
                </a:solidFill>
                <a:effectLst>
                  <a:outerShdw blurRad="38100" dist="38100" dir="2700000" algn="tl">
                    <a:srgbClr val="C0C0C0"/>
                  </a:outerShdw>
                </a:effectLst>
                <a:latin typeface="Consolas" pitchFamily="49" charset="0"/>
              </a:rPr>
              <a:t>="45"/&gt;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TransformGroup</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a:t>
            </a:r>
            <a:r>
              <a:rPr lang="en-US" sz="2600" dirty="0" err="1" smtClean="0">
                <a:solidFill>
                  <a:schemeClr val="bg1"/>
                </a:solidFill>
                <a:effectLst>
                  <a:outerShdw blurRad="38100" dist="38100" dir="2700000" algn="tl">
                    <a:srgbClr val="C0C0C0"/>
                  </a:outerShdw>
                </a:effectLst>
                <a:latin typeface="Consolas" pitchFamily="49" charset="0"/>
              </a:rPr>
              <a:t>Canvas.RenderTransform</a:t>
            </a:r>
            <a:r>
              <a:rPr lang="en-US" sz="2600" dirty="0" smtClean="0">
                <a:solidFill>
                  <a:schemeClr val="bg1"/>
                </a:solidFill>
                <a:effectLst>
                  <a:outerShdw blurRad="38100" dist="38100" dir="2700000" algn="tl">
                    <a:srgbClr val="C0C0C0"/>
                  </a:outerShdw>
                </a:effectLst>
                <a:latin typeface="Consolas" pitchFamily="49" charset="0"/>
              </a:rPr>
              <a:t>&gt;</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  &lt;/Canvas&gt;</a:t>
            </a:r>
            <a:endParaRPr lang="en-US" sz="2600" dirty="0">
              <a:solidFill>
                <a:schemeClr val="bg1"/>
              </a:solidFill>
              <a:effectLst>
                <a:outerShdw blurRad="38100" dist="38100" dir="2700000" algn="tl">
                  <a:srgbClr val="C0C0C0"/>
                </a:outerShdw>
              </a:effectLst>
              <a:latin typeface="Consolas" pitchFamily="49" charset="0"/>
            </a:endParaRPr>
          </a:p>
        </p:txBody>
      </p:sp>
      <p:pic>
        <p:nvPicPr>
          <p:cNvPr id="2051" name="Picture 3"/>
          <p:cNvPicPr>
            <a:picLocks noChangeAspect="1" noChangeArrowheads="1"/>
          </p:cNvPicPr>
          <p:nvPr/>
        </p:nvPicPr>
        <p:blipFill>
          <a:blip r:embed="rId2"/>
          <a:srcRect/>
          <a:stretch>
            <a:fillRect/>
          </a:stretch>
        </p:blipFill>
        <p:spPr bwMode="auto">
          <a:xfrm>
            <a:off x="9544050" y="3703485"/>
            <a:ext cx="4610100" cy="441181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Characteristics of an RIA</a:t>
            </a:r>
            <a:endParaRPr/>
          </a:p>
        </p:txBody>
      </p:sp>
      <p:sp>
        <p:nvSpPr>
          <p:cNvPr id="3" name="Content Placeholder 2"/>
          <p:cNvSpPr>
            <a:spLocks noGrp="1"/>
          </p:cNvSpPr>
          <p:nvPr>
            <p:ph idx="1"/>
          </p:nvPr>
        </p:nvSpPr>
        <p:spPr>
          <a:xfrm>
            <a:off x="612775" y="1697038"/>
            <a:ext cx="13408025" cy="6081712"/>
          </a:xfrm>
        </p:spPr>
        <p:txBody>
          <a:bodyPr/>
          <a:lstStyle/>
          <a:p>
            <a:pPr marL="459106" indent="-459106" defTabSz="1095376">
              <a:defRPr/>
            </a:pPr>
            <a:r>
              <a:rPr b="1"/>
              <a:t>Web deployment</a:t>
            </a:r>
            <a:endParaRPr sz="3600" b="1"/>
          </a:p>
          <a:p>
            <a:pPr marL="845820" lvl="1" defTabSz="1095376">
              <a:defRPr/>
            </a:pPr>
            <a:r>
              <a:rPr smtClean="0"/>
              <a:t>Broad client reach</a:t>
            </a:r>
          </a:p>
          <a:p>
            <a:pPr marL="845820" lvl="1" defTabSz="1095376">
              <a:defRPr/>
            </a:pPr>
            <a:r>
              <a:rPr smtClean="0"/>
              <a:t>Secure sandboxed environment</a:t>
            </a:r>
          </a:p>
          <a:p>
            <a:pPr marL="845820" lvl="1" defTabSz="1095376">
              <a:buFontTx/>
              <a:buNone/>
              <a:defRPr/>
            </a:pPr>
            <a:endParaRPr sz="800" smtClean="0"/>
          </a:p>
          <a:p>
            <a:pPr marL="459106" indent="-459106" defTabSz="1095376">
              <a:defRPr/>
            </a:pPr>
            <a:r>
              <a:rPr b="1"/>
              <a:t>Rich UI experiences beyond server generated HTML</a:t>
            </a:r>
          </a:p>
          <a:p>
            <a:pPr marL="845820" lvl="1" defTabSz="1095376">
              <a:defRPr/>
            </a:pPr>
            <a:r>
              <a:rPr smtClean="0"/>
              <a:t>Highly capable UI model</a:t>
            </a:r>
          </a:p>
          <a:p>
            <a:pPr marL="845820" lvl="1" defTabSz="1095376">
              <a:defRPr/>
            </a:pPr>
            <a:endParaRPr sz="800" smtClean="0"/>
          </a:p>
          <a:p>
            <a:pPr marL="459106" indent="-459106" defTabSz="1095376">
              <a:defRPr/>
            </a:pPr>
            <a:r>
              <a:rPr b="1"/>
              <a:t>Signifigant client-side application logic</a:t>
            </a:r>
          </a:p>
          <a:p>
            <a:pPr marL="845820" lvl="1" defTabSz="1095376">
              <a:defRPr/>
            </a:pPr>
            <a:r>
              <a:rPr smtClean="0"/>
              <a:t>Highly productive development environment</a:t>
            </a:r>
          </a:p>
          <a:p>
            <a:pPr marL="459106" indent="-459106" defTabSz="1095376">
              <a:defRPr/>
            </a:pPr>
            <a:endParaRP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612141" y="274321"/>
            <a:ext cx="13408659" cy="830997"/>
          </a:xfrm>
        </p:spPr>
        <p:txBody>
          <a:bodyPr/>
          <a:lstStyle/>
          <a:p>
            <a:pPr>
              <a:defRPr/>
            </a:pPr>
            <a:r>
              <a:rPr smtClean="0"/>
              <a:t>Property Element Syntax</a:t>
            </a:r>
            <a:endParaRPr/>
          </a:p>
        </p:txBody>
      </p:sp>
      <p:sp>
        <p:nvSpPr>
          <p:cNvPr id="154627" name="Rectangle 3"/>
          <p:cNvSpPr>
            <a:spLocks noGrp="1" noChangeArrowheads="1"/>
          </p:cNvSpPr>
          <p:nvPr>
            <p:ph type="body" idx="1"/>
          </p:nvPr>
        </p:nvSpPr>
        <p:spPr>
          <a:xfrm>
            <a:off x="612775" y="1697038"/>
            <a:ext cx="13408025" cy="3419911"/>
          </a:xfrm>
        </p:spPr>
        <p:txBody>
          <a:bodyPr/>
          <a:lstStyle/>
          <a:p>
            <a:pPr marL="459106" indent="-459106" defTabSz="1095376">
              <a:defRPr/>
            </a:pPr>
            <a:r>
              <a:rPr/>
              <a:t>Property values can be complex </a:t>
            </a:r>
            <a:r>
              <a:rPr smtClean="0"/>
              <a:t>objects</a:t>
            </a:r>
          </a:p>
          <a:p>
            <a:pPr marL="459106" indent="-459106" defTabSz="1095376">
              <a:defRPr/>
            </a:pPr>
            <a:endParaRPr/>
          </a:p>
          <a:p>
            <a:pPr marL="459106" indent="-459106" defTabSz="1095376">
              <a:defRPr/>
            </a:pPr>
            <a:r>
              <a:rPr/>
              <a:t>Use “property elements” to represent them in </a:t>
            </a:r>
            <a:r>
              <a:rPr smtClean="0"/>
              <a:t>XAML</a:t>
            </a:r>
            <a:endParaRPr/>
          </a:p>
          <a:p>
            <a:pPr marL="845820" lvl="1" defTabSz="1095376">
              <a:defRPr/>
            </a:pPr>
            <a:r>
              <a:rPr smtClean="0"/>
              <a:t>&lt;SomeClass.SomeProperty&gt;</a:t>
            </a:r>
          </a:p>
          <a:p>
            <a:pPr marL="459106" indent="-459106" defTabSz="1095376">
              <a:defRPr/>
            </a:pPr>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612141" y="274321"/>
            <a:ext cx="13408659" cy="830997"/>
          </a:xfrm>
        </p:spPr>
        <p:txBody>
          <a:bodyPr/>
          <a:lstStyle/>
          <a:p>
            <a:pPr>
              <a:defRPr/>
            </a:pPr>
            <a:r>
              <a:rPr smtClean="0"/>
              <a:t>Property Elements (2)</a:t>
            </a:r>
            <a:endParaRPr/>
          </a:p>
        </p:txBody>
      </p:sp>
      <p:sp>
        <p:nvSpPr>
          <p:cNvPr id="4" name="Text Box 4"/>
          <p:cNvSpPr txBox="1">
            <a:spLocks noChangeArrowheads="1"/>
          </p:cNvSpPr>
          <p:nvPr/>
        </p:nvSpPr>
        <p:spPr bwMode="auto">
          <a:xfrm>
            <a:off x="928688" y="1738313"/>
            <a:ext cx="12314237" cy="2244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&lt;TextBlock&gt;</a:t>
            </a:r>
          </a:p>
          <a:p>
            <a:pPr defTabSz="1306513">
              <a:defRPr/>
            </a:pPr>
            <a:r>
              <a:rPr lang="en-US" sz="2600">
                <a:solidFill>
                  <a:schemeClr val="bg1"/>
                </a:solidFill>
                <a:effectLst>
                  <a:outerShdw blurRad="38100" dist="38100" dir="2700000" algn="tl">
                    <a:srgbClr val="C0C0C0"/>
                  </a:outerShdw>
                </a:effectLst>
                <a:latin typeface="Consolas" pitchFamily="49" charset="0"/>
              </a:rPr>
              <a:t>  &lt;TextBlock.RenderTransform&gt;</a:t>
            </a:r>
          </a:p>
          <a:p>
            <a:pPr defTabSz="1306513">
              <a:defRPr/>
            </a:pPr>
            <a:r>
              <a:rPr lang="en-US" sz="2600">
                <a:solidFill>
                  <a:schemeClr val="bg1"/>
                </a:solidFill>
                <a:effectLst>
                  <a:outerShdw blurRad="38100" dist="38100" dir="2700000" algn="tl">
                    <a:srgbClr val="C0C0C0"/>
                  </a:outerShdw>
                </a:effectLst>
                <a:latin typeface="Consolas" pitchFamily="49" charset="0"/>
              </a:rPr>
              <a:t>    &lt;RotateTransform Angle="45" /&gt;</a:t>
            </a:r>
          </a:p>
          <a:p>
            <a:pPr defTabSz="1306513">
              <a:defRPr/>
            </a:pPr>
            <a:r>
              <a:rPr lang="en-US" sz="2600">
                <a:solidFill>
                  <a:schemeClr val="bg1"/>
                </a:solidFill>
                <a:effectLst>
                  <a:outerShdw blurRad="38100" dist="38100" dir="2700000" algn="tl">
                    <a:srgbClr val="C0C0C0"/>
                  </a:outerShdw>
                </a:effectLst>
                <a:latin typeface="Consolas" pitchFamily="49" charset="0"/>
              </a:rPr>
              <a:t>  &lt;/TextBlock.RenderTransform&gt;</a:t>
            </a:r>
          </a:p>
          <a:p>
            <a:pPr defTabSz="1306513">
              <a:defRPr/>
            </a:pPr>
            <a:r>
              <a:rPr lang="en-US" sz="2600">
                <a:solidFill>
                  <a:schemeClr val="bg1"/>
                </a:solidFill>
                <a:effectLst>
                  <a:outerShdw blurRad="38100" dist="38100" dir="2700000" algn="tl">
                    <a:srgbClr val="C0C0C0"/>
                  </a:outerShdw>
                </a:effectLst>
                <a:latin typeface="Consolas" pitchFamily="49" charset="0"/>
              </a:rPr>
              <a:t>&lt;/TextBlock&gt;</a:t>
            </a:r>
          </a:p>
        </p:txBody>
      </p:sp>
      <p:sp>
        <p:nvSpPr>
          <p:cNvPr id="2" name="Text Box 4"/>
          <p:cNvSpPr txBox="1">
            <a:spLocks noChangeArrowheads="1"/>
          </p:cNvSpPr>
          <p:nvPr/>
        </p:nvSpPr>
        <p:spPr bwMode="auto">
          <a:xfrm>
            <a:off x="912813" y="5303838"/>
            <a:ext cx="12314237" cy="184785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a:solidFill>
                  <a:schemeClr val="bg1"/>
                </a:solidFill>
                <a:effectLst>
                  <a:outerShdw blurRad="38100" dist="38100" dir="2700000" algn="tl">
                    <a:srgbClr val="C0C0C0"/>
                  </a:outerShdw>
                </a:effectLst>
                <a:latin typeface="Consolas" pitchFamily="49" charset="0"/>
              </a:rPr>
              <a:t>TextBlock block = new TextBlock;</a:t>
            </a:r>
          </a:p>
          <a:p>
            <a:pPr defTabSz="1306513">
              <a:defRPr/>
            </a:pPr>
            <a:r>
              <a:rPr lang="en-US" sz="2600">
                <a:solidFill>
                  <a:schemeClr val="bg1"/>
                </a:solidFill>
                <a:effectLst>
                  <a:outerShdw blurRad="38100" dist="38100" dir="2700000" algn="tl">
                    <a:srgbClr val="C0C0C0"/>
                  </a:outerShdw>
                </a:effectLst>
                <a:latin typeface="Consolas" pitchFamily="49" charset="0"/>
              </a:rPr>
              <a:t>RotateTransform transform = new RotateTransform();</a:t>
            </a:r>
          </a:p>
          <a:p>
            <a:pPr defTabSz="1306513">
              <a:defRPr/>
            </a:pPr>
            <a:r>
              <a:rPr lang="en-US" sz="2600">
                <a:solidFill>
                  <a:schemeClr val="bg1"/>
                </a:solidFill>
                <a:effectLst>
                  <a:outerShdw blurRad="38100" dist="38100" dir="2700000" algn="tl">
                    <a:srgbClr val="C0C0C0"/>
                  </a:outerShdw>
                </a:effectLst>
                <a:latin typeface="Consolas" pitchFamily="49" charset="0"/>
              </a:rPr>
              <a:t>Transform.Angle = 45;</a:t>
            </a:r>
          </a:p>
          <a:p>
            <a:pPr defTabSz="1306513">
              <a:defRPr/>
            </a:pPr>
            <a:r>
              <a:rPr lang="en-US" sz="2600">
                <a:solidFill>
                  <a:schemeClr val="bg1"/>
                </a:solidFill>
                <a:effectLst>
                  <a:outerShdw blurRad="38100" dist="38100" dir="2700000" algn="tl">
                    <a:srgbClr val="C0C0C0"/>
                  </a:outerShdw>
                </a:effectLst>
                <a:latin typeface="Consolas" pitchFamily="49" charset="0"/>
              </a:rPr>
              <a:t>block.RenderTransform = transform;</a:t>
            </a:r>
          </a:p>
        </p:txBody>
      </p:sp>
      <p:sp>
        <p:nvSpPr>
          <p:cNvPr id="233475" name="Rectangle 3"/>
          <p:cNvSpPr>
            <a:spLocks noChangeArrowheads="1"/>
          </p:cNvSpPr>
          <p:nvPr/>
        </p:nvSpPr>
        <p:spPr bwMode="auto">
          <a:xfrm>
            <a:off x="3319463" y="3879850"/>
            <a:ext cx="6580187" cy="2930525"/>
          </a:xfrm>
          <a:prstGeom prst="rect">
            <a:avLst/>
          </a:prstGeom>
          <a:noFill/>
          <a:ln w="9525">
            <a:noFill/>
            <a:miter lim="800000"/>
            <a:headEnd/>
            <a:tailEnd/>
          </a:ln>
        </p:spPr>
        <p:txBody>
          <a:bodyPr lIns="130622" tIns="65311" rIns="130622" bIns="65311">
            <a:spAutoFit/>
          </a:bodyPr>
          <a:lstStyle/>
          <a:p>
            <a:pPr marL="447675" indent="-447675">
              <a:lnSpc>
                <a:spcPct val="90000"/>
              </a:lnSpc>
              <a:spcBef>
                <a:spcPts val="1400"/>
              </a:spcBef>
              <a:buClr>
                <a:schemeClr val="tx2"/>
              </a:buClr>
              <a:buSzPct val="95000"/>
              <a:defRPr/>
            </a:pPr>
            <a:r>
              <a:rPr lang="en-US" sz="9600" dirty="0">
                <a:solidFill>
                  <a:schemeClr val="tx1"/>
                </a:solidFill>
                <a:effectLst>
                  <a:outerShdw blurRad="38100" dist="38100" dir="2700000" algn="tl">
                    <a:srgbClr val="000000"/>
                  </a:outerShdw>
                </a:effectLst>
                <a:latin typeface="Segoe Semibold" pitchFamily="34" charset="0"/>
              </a:rPr>
              <a:t>=</a:t>
            </a:r>
          </a:p>
          <a:p>
            <a:pPr marL="833438" lvl="1" indent="-354013">
              <a:lnSpc>
                <a:spcPct val="90000"/>
              </a:lnSpc>
              <a:spcBef>
                <a:spcPts val="1300"/>
              </a:spcBef>
              <a:buClr>
                <a:schemeClr val="tx2"/>
              </a:buClr>
              <a:buSzPct val="75000"/>
              <a:buFontTx/>
              <a:buBlip>
                <a:blip r:embed="rId2"/>
              </a:buBlip>
              <a:defRPr/>
            </a:pPr>
            <a:endParaRPr lang="en-US" sz="9600" dirty="0">
              <a:solidFill>
                <a:schemeClr val="tx1"/>
              </a:solidFill>
              <a:effectLst>
                <a:outerShdw blurRad="38100" dist="38100" dir="2700000" algn="tl">
                  <a:srgbClr val="000000"/>
                </a:outerShdw>
              </a:effectLst>
              <a:latin typeface="Segoe Semibold" pitchFamily="34" charset="0"/>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Transforms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Events</a:t>
            </a:r>
            <a:endParaRPr sz="7200"/>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12141" y="274321"/>
            <a:ext cx="13408659" cy="830997"/>
          </a:xfrm>
        </p:spPr>
        <p:txBody>
          <a:bodyPr/>
          <a:lstStyle/>
          <a:p>
            <a:pPr>
              <a:defRPr/>
            </a:pPr>
            <a:r>
              <a:rPr smtClean="0"/>
              <a:t>x:Name</a:t>
            </a:r>
            <a:endParaRPr/>
          </a:p>
        </p:txBody>
      </p:sp>
      <p:sp>
        <p:nvSpPr>
          <p:cNvPr id="139267" name="Rectangle 3"/>
          <p:cNvSpPr>
            <a:spLocks noGrp="1" noChangeArrowheads="1"/>
          </p:cNvSpPr>
          <p:nvPr>
            <p:ph type="body" idx="1"/>
          </p:nvPr>
        </p:nvSpPr>
        <p:spPr>
          <a:xfrm>
            <a:off x="384175" y="1525588"/>
            <a:ext cx="14055725" cy="1219308"/>
          </a:xfrm>
        </p:spPr>
        <p:txBody>
          <a:bodyPr/>
          <a:lstStyle/>
          <a:p>
            <a:pPr marL="459106" indent="-459106" defTabSz="1095376">
              <a:defRPr/>
            </a:pPr>
            <a:r>
              <a:rPr/>
              <a:t>Name your </a:t>
            </a:r>
            <a:r>
              <a:rPr smtClean="0"/>
              <a:t>XAML element </a:t>
            </a:r>
            <a:r>
              <a:rPr/>
              <a:t>so you can use it in </a:t>
            </a:r>
            <a:r>
              <a:rPr smtClean="0"/>
              <a:t>code</a:t>
            </a:r>
          </a:p>
          <a:p>
            <a:pPr marL="844868" lvl="1" indent="-459106" defTabSz="1095376">
              <a:defRPr/>
            </a:pPr>
            <a:r>
              <a:rPr smtClean="0"/>
              <a:t>Visual Studio automatically declares field for all x:name elements</a:t>
            </a:r>
            <a:endParaRPr/>
          </a:p>
        </p:txBody>
      </p:sp>
      <p:sp>
        <p:nvSpPr>
          <p:cNvPr id="209924" name="Text Box 4"/>
          <p:cNvSpPr txBox="1">
            <a:spLocks noChangeArrowheads="1"/>
          </p:cNvSpPr>
          <p:nvPr/>
        </p:nvSpPr>
        <p:spPr bwMode="auto">
          <a:xfrm>
            <a:off x="4100513" y="3409950"/>
            <a:ext cx="6624511" cy="710071"/>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none" lIns="130622" tIns="130622" rIns="130622" bIns="130622">
            <a:spAutoFit/>
          </a:bodyPr>
          <a:lstStyle/>
          <a:p>
            <a:pPr defTabSz="1306513">
              <a:defRPr/>
            </a:pPr>
            <a:r>
              <a:rPr lang="en-US" dirty="0" smtClean="0">
                <a:solidFill>
                  <a:schemeClr val="bg1"/>
                </a:solidFill>
                <a:effectLst>
                  <a:outerShdw blurRad="38100" dist="38100" dir="2700000" algn="tl">
                    <a:srgbClr val="C0C0C0"/>
                  </a:outerShdw>
                </a:effectLst>
                <a:latin typeface="Consolas" pitchFamily="49" charset="0"/>
              </a:rPr>
              <a:t>&lt;</a:t>
            </a:r>
            <a:r>
              <a:rPr lang="en-US" dirty="0" err="1" smtClean="0">
                <a:solidFill>
                  <a:schemeClr val="bg1"/>
                </a:solidFill>
                <a:effectLst>
                  <a:outerShdw blurRad="38100" dist="38100" dir="2700000" algn="tl">
                    <a:srgbClr val="C0C0C0"/>
                  </a:outerShdw>
                </a:effectLst>
                <a:latin typeface="Consolas" pitchFamily="49" charset="0"/>
              </a:rPr>
              <a:t>TextBlock</a:t>
            </a:r>
            <a:r>
              <a:rPr lang="en-US" dirty="0" smtClean="0">
                <a:solidFill>
                  <a:schemeClr val="bg1"/>
                </a:solidFill>
                <a:effectLst>
                  <a:outerShdw blurRad="38100" dist="38100" dir="2700000" algn="tl">
                    <a:srgbClr val="C0C0C0"/>
                  </a:outerShdw>
                </a:effectLst>
                <a:latin typeface="Consolas" pitchFamily="49" charset="0"/>
              </a:rPr>
              <a:t> x:Name=“</a:t>
            </a:r>
            <a:r>
              <a:rPr lang="en-US" dirty="0" err="1" smtClean="0">
                <a:solidFill>
                  <a:schemeClr val="bg1"/>
                </a:solidFill>
                <a:effectLst>
                  <a:outerShdw blurRad="38100" dist="38100" dir="2700000" algn="tl">
                    <a:srgbClr val="C0C0C0"/>
                  </a:outerShdw>
                </a:effectLst>
                <a:latin typeface="Consolas" pitchFamily="49" charset="0"/>
              </a:rPr>
              <a:t>MyMessage</a:t>
            </a:r>
            <a:r>
              <a:rPr lang="en-US" dirty="0" smtClean="0">
                <a:solidFill>
                  <a:schemeClr val="bg1"/>
                </a:solidFill>
                <a:effectLst>
                  <a:outerShdw blurRad="38100" dist="38100" dir="2700000" algn="tl">
                    <a:srgbClr val="C0C0C0"/>
                  </a:outerShdw>
                </a:effectLst>
                <a:latin typeface="Consolas" pitchFamily="49" charset="0"/>
              </a:rPr>
              <a:t>”/&gt;</a:t>
            </a:r>
            <a:endParaRPr lang="en-US" dirty="0">
              <a:solidFill>
                <a:schemeClr val="bg1"/>
              </a:solidFill>
              <a:effectLst>
                <a:outerShdw blurRad="38100" dist="38100" dir="2700000" algn="tl">
                  <a:srgbClr val="C0C0C0"/>
                </a:outerShdw>
              </a:effectLst>
              <a:latin typeface="Consolas" pitchFamily="49" charset="0"/>
            </a:endParaRPr>
          </a:p>
        </p:txBody>
      </p:sp>
      <p:sp>
        <p:nvSpPr>
          <p:cNvPr id="4" name="Text Box 4"/>
          <p:cNvSpPr txBox="1">
            <a:spLocks noChangeArrowheads="1"/>
          </p:cNvSpPr>
          <p:nvPr/>
        </p:nvSpPr>
        <p:spPr bwMode="auto">
          <a:xfrm>
            <a:off x="1081088" y="4714875"/>
            <a:ext cx="12314237" cy="198734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800" dirty="0" smtClean="0">
                <a:solidFill>
                  <a:schemeClr val="bg1"/>
                </a:solidFill>
                <a:effectLst>
                  <a:outerShdw blurRad="38100" dist="38100" dir="2700000" algn="tl">
                    <a:srgbClr val="C0C0C0"/>
                  </a:outerShdw>
                </a:effectLst>
                <a:latin typeface="Consolas" pitchFamily="49" charset="0"/>
              </a:rPr>
              <a:t>public void </a:t>
            </a:r>
            <a:r>
              <a:rPr lang="en-US" sz="2800" dirty="0" err="1" smtClean="0">
                <a:solidFill>
                  <a:schemeClr val="bg1"/>
                </a:solidFill>
                <a:effectLst>
                  <a:outerShdw blurRad="38100" dist="38100" dir="2700000" algn="tl">
                    <a:srgbClr val="C0C0C0"/>
                  </a:outerShdw>
                </a:effectLst>
                <a:latin typeface="Consolas" pitchFamily="49" charset="0"/>
              </a:rPr>
              <a:t>Page_Loaded</a:t>
            </a:r>
            <a:r>
              <a:rPr lang="en-US" sz="2800" dirty="0" smtClean="0">
                <a:solidFill>
                  <a:schemeClr val="bg1"/>
                </a:solidFill>
                <a:effectLst>
                  <a:outerShdw blurRad="38100" dist="38100" dir="2700000" algn="tl">
                    <a:srgbClr val="C0C0C0"/>
                  </a:outerShdw>
                </a:effectLst>
                <a:latin typeface="Consolas" pitchFamily="49" charset="0"/>
              </a:rPr>
              <a:t>(sender</a:t>
            </a:r>
            <a:r>
              <a:rPr lang="en-US" sz="2800" dirty="0">
                <a:solidFill>
                  <a:schemeClr val="bg1"/>
                </a:solidFill>
                <a:effectLst>
                  <a:outerShdw blurRad="38100" dist="38100" dir="2700000" algn="tl">
                    <a:srgbClr val="C0C0C0"/>
                  </a:outerShdw>
                </a:effectLst>
                <a:latin typeface="Consolas" pitchFamily="49" charset="0"/>
              </a:rPr>
              <a:t>, </a:t>
            </a:r>
            <a:r>
              <a:rPr lang="en-US" sz="2800" dirty="0" err="1">
                <a:solidFill>
                  <a:schemeClr val="bg1"/>
                </a:solidFill>
                <a:effectLst>
                  <a:outerShdw blurRad="38100" dist="38100" dir="2700000" algn="tl">
                    <a:srgbClr val="C0C0C0"/>
                  </a:outerShdw>
                </a:effectLst>
                <a:latin typeface="Consolas" pitchFamily="49" charset="0"/>
              </a:rPr>
              <a:t>MouseEventArgs</a:t>
            </a:r>
            <a:r>
              <a:rPr lang="en-US" sz="2800" dirty="0">
                <a:solidFill>
                  <a:schemeClr val="bg1"/>
                </a:solidFill>
                <a:effectLst>
                  <a:outerShdw blurRad="38100" dist="38100" dir="2700000" algn="tl">
                    <a:srgbClr val="C0C0C0"/>
                  </a:outerShdw>
                </a:effectLst>
                <a:latin typeface="Consolas" pitchFamily="49" charset="0"/>
              </a:rPr>
              <a:t> e)  </a:t>
            </a:r>
            <a:endParaRPr lang="en-US" sz="2800" dirty="0" smtClean="0">
              <a:solidFill>
                <a:schemeClr val="bg1"/>
              </a:solidFill>
              <a:effectLst>
                <a:outerShdw blurRad="38100" dist="38100" dir="2700000" algn="tl">
                  <a:srgbClr val="C0C0C0"/>
                </a:outerShdw>
              </a:effectLst>
              <a:latin typeface="Consolas" pitchFamily="49" charset="0"/>
            </a:endParaRPr>
          </a:p>
          <a:p>
            <a:pPr defTabSz="1306513">
              <a:defRPr/>
            </a:pPr>
            <a:r>
              <a:rPr lang="en-US" sz="2800" dirty="0" smtClean="0">
                <a:solidFill>
                  <a:schemeClr val="bg1"/>
                </a:solidFill>
                <a:effectLst>
                  <a:outerShdw blurRad="38100" dist="38100" dir="2700000" algn="tl">
                    <a:srgbClr val="C0C0C0"/>
                  </a:outerShdw>
                </a:effectLst>
                <a:latin typeface="Consolas" pitchFamily="49" charset="0"/>
              </a:rPr>
              <a:t>{</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    </a:t>
            </a:r>
            <a:r>
              <a:rPr lang="en-US" sz="2800" dirty="0" err="1" smtClean="0">
                <a:solidFill>
                  <a:schemeClr val="bg1"/>
                </a:solidFill>
                <a:effectLst>
                  <a:outerShdw blurRad="38100" dist="38100" dir="2700000" algn="tl">
                    <a:srgbClr val="C0C0C0"/>
                  </a:outerShdw>
                </a:effectLst>
                <a:latin typeface="Consolas" pitchFamily="49" charset="0"/>
              </a:rPr>
              <a:t>MyMessage.Text</a:t>
            </a:r>
            <a:r>
              <a:rPr lang="en-US" sz="2800" dirty="0" smtClean="0">
                <a:solidFill>
                  <a:schemeClr val="bg1"/>
                </a:solidFill>
                <a:effectLst>
                  <a:outerShdw blurRad="38100" dist="38100" dir="2700000" algn="tl">
                    <a:srgbClr val="C0C0C0"/>
                  </a:outerShdw>
                </a:effectLst>
                <a:latin typeface="Consolas" pitchFamily="49" charset="0"/>
              </a:rPr>
              <a:t> = “Hello World!”;</a:t>
            </a:r>
            <a:endParaRPr lang="en-US" sz="2800" dirty="0">
              <a:solidFill>
                <a:schemeClr val="bg1"/>
              </a:solidFill>
              <a:effectLst>
                <a:outerShdw blurRad="38100" dist="38100" dir="2700000" algn="tl">
                  <a:srgbClr val="C0C0C0"/>
                </a:outerShdw>
              </a:effectLst>
              <a:latin typeface="Consolas" pitchFamily="49" charset="0"/>
            </a:endParaRPr>
          </a:p>
          <a:p>
            <a:pPr defTabSz="1306513">
              <a:defRPr/>
            </a:pPr>
            <a:r>
              <a:rPr lang="en-US" sz="28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Page_Loaded Event</a:t>
            </a:r>
            <a:endParaRPr lang="en-US" dirty="0"/>
          </a:p>
        </p:txBody>
      </p:sp>
      <p:sp>
        <p:nvSpPr>
          <p:cNvPr id="3" name="Content Placeholder 2"/>
          <p:cNvSpPr>
            <a:spLocks noGrp="1"/>
          </p:cNvSpPr>
          <p:nvPr>
            <p:ph idx="1"/>
          </p:nvPr>
        </p:nvSpPr>
        <p:spPr>
          <a:xfrm>
            <a:off x="612141" y="1697357"/>
            <a:ext cx="13408659" cy="4015971"/>
          </a:xfrm>
        </p:spPr>
        <p:txBody>
          <a:bodyPr/>
          <a:lstStyle/>
          <a:p>
            <a:r>
              <a:rPr smtClean="0"/>
              <a:t>First opportunity to run code after Silverlight application has been downloaded and loads within browser</a:t>
            </a:r>
          </a:p>
          <a:p>
            <a:endParaRPr sz="2000"/>
          </a:p>
          <a:p>
            <a:r>
              <a:rPr smtClean="0"/>
              <a:t>Fires </a:t>
            </a:r>
            <a:r>
              <a:rPr i="1" smtClean="0"/>
              <a:t>after</a:t>
            </a:r>
            <a:r>
              <a:rPr smtClean="0"/>
              <a:t> all assets within root .XAML file have been downloaded and are ready to run within the browser</a:t>
            </a:r>
          </a:p>
          <a:p>
            <a:pPr lvl="1"/>
            <a:r>
              <a:rPr smtClean="0"/>
              <a:t>If you want to run code immediately and not block on this, consider loading assets in the background programmatically</a:t>
            </a:r>
            <a:endParaRPr lang="en-US" dirty="0"/>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UIElement Base Class Events</a:t>
            </a:r>
            <a:endParaRPr/>
          </a:p>
        </p:txBody>
      </p:sp>
      <p:sp>
        <p:nvSpPr>
          <p:cNvPr id="3" name="Content Placeholder 2"/>
          <p:cNvSpPr>
            <a:spLocks noGrp="1"/>
          </p:cNvSpPr>
          <p:nvPr>
            <p:ph idx="1"/>
          </p:nvPr>
        </p:nvSpPr>
        <p:spPr>
          <a:xfrm>
            <a:off x="612775" y="1697038"/>
            <a:ext cx="13408025" cy="3488134"/>
          </a:xfrm>
        </p:spPr>
        <p:txBody>
          <a:bodyPr/>
          <a:lstStyle/>
          <a:p>
            <a:pPr marL="459106" indent="-459106" defTabSz="1095376">
              <a:defRPr/>
            </a:pPr>
            <a:r>
              <a:rPr/>
              <a:t>MouseMove</a:t>
            </a:r>
          </a:p>
          <a:p>
            <a:pPr marL="459106" indent="-459106" defTabSz="1095376">
              <a:defRPr/>
            </a:pPr>
            <a:r>
              <a:rPr/>
              <a:t>MouseEnter</a:t>
            </a:r>
          </a:p>
          <a:p>
            <a:pPr marL="459106" indent="-459106" defTabSz="1095376">
              <a:defRPr/>
            </a:pPr>
            <a:r>
              <a:rPr/>
              <a:t>MouseLeave</a:t>
            </a:r>
          </a:p>
          <a:p>
            <a:pPr marL="459106" indent="-459106" defTabSz="1095376">
              <a:defRPr/>
            </a:pPr>
            <a:r>
              <a:rPr/>
              <a:t>MouseLeftButtonDown</a:t>
            </a:r>
          </a:p>
          <a:p>
            <a:pPr marL="459106" indent="-459106" defTabSz="1095376">
              <a:defRPr/>
            </a:pPr>
            <a:r>
              <a:rPr smtClean="0"/>
              <a:t>MouseLeftButtonUp</a:t>
            </a:r>
            <a:endParaRPr/>
          </a:p>
        </p:txBody>
      </p:sp>
      <p:sp>
        <p:nvSpPr>
          <p:cNvPr id="6" name="Content Placeholder 2"/>
          <p:cNvSpPr txBox="1">
            <a:spLocks/>
          </p:cNvSpPr>
          <p:nvPr/>
        </p:nvSpPr>
        <p:spPr bwMode="auto">
          <a:xfrm>
            <a:off x="6756400" y="1714500"/>
            <a:ext cx="13408025" cy="4222750"/>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KeyUp</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KeyDown</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GotFocus</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LostFocus</a:t>
            </a: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a:p>
            <a:pPr marL="459106" indent="-459106" defTabSz="1095376">
              <a:lnSpc>
                <a:spcPct val="90000"/>
              </a:lnSpc>
              <a:spcBef>
                <a:spcPts val="1400"/>
              </a:spcBef>
              <a:buClr>
                <a:schemeClr val="tx2"/>
              </a:buClr>
              <a:buSzPct val="95000"/>
              <a:buFontTx/>
              <a:buBlip>
                <a:blip r:embed="rId2"/>
              </a:buBlip>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Loaded</a:t>
            </a:r>
          </a:p>
          <a:p>
            <a:pPr marL="459106" indent="-459106" defTabSz="1095376">
              <a:lnSpc>
                <a:spcPct val="90000"/>
              </a:lnSpc>
              <a:spcBef>
                <a:spcPts val="1400"/>
              </a:spcBef>
              <a:buClr>
                <a:schemeClr val="tx2"/>
              </a:buClr>
              <a:buSzPct val="95000"/>
              <a:buFontTx/>
              <a:buBlip>
                <a:blip r:embed="rId2"/>
              </a:buBlip>
              <a:defRPr/>
            </a:pPr>
            <a:endParaRPr lang="en-US" sz="4000" kern="0" dirty="0">
              <a:solidFill>
                <a:schemeClr val="tx1"/>
              </a:solidFill>
              <a:effectLst>
                <a:outerShdw blurRad="38100" dist="38100" dir="2700000" algn="tl">
                  <a:srgbClr val="000000">
                    <a:alpha val="43137"/>
                  </a:srgbClr>
                </a:outerShdw>
              </a:effectLst>
              <a:latin typeface="+mn-lt"/>
              <a:cs typeface="Arial" pitchFamily="34" charset="0"/>
            </a:endParaRPr>
          </a:p>
        </p:txBody>
      </p:sp>
      <p:sp>
        <p:nvSpPr>
          <p:cNvPr id="5" name="Rectangle 3"/>
          <p:cNvSpPr txBox="1">
            <a:spLocks noChangeArrowheads="1"/>
          </p:cNvSpPr>
          <p:nvPr/>
        </p:nvSpPr>
        <p:spPr bwMode="auto">
          <a:xfrm>
            <a:off x="269875" y="6154738"/>
            <a:ext cx="14055725" cy="110799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459106" marR="0" lvl="0" indent="-459106" algn="l" defTabSz="1095376" rtl="0" eaLnBrk="1" fontAlgn="base" latinLnBrk="0" hangingPunct="1">
              <a:lnSpc>
                <a:spcPct val="90000"/>
              </a:lnSpc>
              <a:spcBef>
                <a:spcPts val="1400"/>
              </a:spcBef>
              <a:spcAft>
                <a:spcPct val="0"/>
              </a:spcAft>
              <a:buClr>
                <a:schemeClr val="tx2"/>
              </a:buClr>
              <a:buSzPct val="95000"/>
              <a:buFontTx/>
              <a:buBlip>
                <a:blip r:embed="rId2"/>
              </a:buBlip>
              <a:tabLst/>
              <a:defRPr/>
            </a:pPr>
            <a:r>
              <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Note:</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All shapes and controls derive via </a:t>
            </a:r>
            <a:r>
              <a:rPr kumimoji="0" lang="en-US" sz="4000" b="0" i="0" u="none" strike="noStrike" kern="0" cap="none" spc="0" normalizeH="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UIElement</a:t>
            </a:r>
            <a:r>
              <a:rPr kumimoji="0" lang="en-US" sz="4000" b="0" i="0" u="none" strike="noStrike" kern="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rPr>
              <a:t>, which means they all have the above 10 events</a:t>
            </a:r>
            <a:endParaRPr kumimoji="0" lang="en-US" sz="4000" b="0"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Arial" pitchFamily="34"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Wiring Up Event Handlers</a:t>
            </a:r>
            <a:endParaRPr lang="en-US" dirty="0"/>
          </a:p>
        </p:txBody>
      </p:sp>
      <p:sp>
        <p:nvSpPr>
          <p:cNvPr id="3" name="Content Placeholder 2"/>
          <p:cNvSpPr>
            <a:spLocks noGrp="1"/>
          </p:cNvSpPr>
          <p:nvPr>
            <p:ph idx="1"/>
          </p:nvPr>
        </p:nvSpPr>
        <p:spPr>
          <a:xfrm>
            <a:off x="612141" y="1697357"/>
            <a:ext cx="13408659" cy="6285823"/>
          </a:xfrm>
        </p:spPr>
        <p:txBody>
          <a:bodyPr/>
          <a:lstStyle/>
          <a:p>
            <a:r>
              <a:rPr smtClean="0"/>
              <a:t>Event handlers can be wired up declaratively in XAML:</a:t>
            </a:r>
          </a:p>
          <a:p>
            <a:endParaRPr/>
          </a:p>
          <a:p>
            <a:endParaRPr smtClean="0"/>
          </a:p>
          <a:p>
            <a:endParaRPr smtClean="0"/>
          </a:p>
          <a:p>
            <a:endParaRPr/>
          </a:p>
          <a:p>
            <a:pPr>
              <a:buNone/>
            </a:pPr>
            <a:endParaRPr sz="2800"/>
          </a:p>
          <a:p>
            <a:r>
              <a:rPr smtClean="0"/>
              <a:t>Or explictly within the code-behind file</a:t>
            </a:r>
          </a:p>
          <a:p>
            <a:pPr lvl="1"/>
            <a:r>
              <a:rPr smtClean="0"/>
              <a:t>VB </a:t>
            </a:r>
            <a:r>
              <a:rPr lang="en-US" dirty="0" smtClean="0"/>
              <a:t>–</a:t>
            </a:r>
            <a:r>
              <a:rPr smtClean="0"/>
              <a:t> using </a:t>
            </a:r>
            <a:r>
              <a:rPr lang="en-US" dirty="0" err="1" smtClean="0"/>
              <a:t>th</a:t>
            </a:r>
            <a:r>
              <a:rPr smtClean="0"/>
              <a:t>e "Handles" keyword</a:t>
            </a:r>
          </a:p>
          <a:p>
            <a:pPr lvl="1"/>
            <a:r>
              <a:rPr smtClean="0"/>
              <a:t>C# -- programmatically within the Page_Loaded event handler</a:t>
            </a:r>
            <a:endParaRPr lang="en-US" dirty="0"/>
          </a:p>
        </p:txBody>
      </p:sp>
      <p:sp>
        <p:nvSpPr>
          <p:cNvPr id="4" name="Text Box 4"/>
          <p:cNvSpPr txBox="1">
            <a:spLocks noChangeArrowheads="1"/>
          </p:cNvSpPr>
          <p:nvPr/>
        </p:nvSpPr>
        <p:spPr bwMode="auto">
          <a:xfrm>
            <a:off x="1058863" y="2620963"/>
            <a:ext cx="12314237" cy="1064014"/>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&lt;Rectangle x:Name=“</a:t>
            </a:r>
            <a:r>
              <a:rPr lang="en-US" sz="2600" dirty="0" err="1" smtClean="0">
                <a:solidFill>
                  <a:schemeClr val="bg1"/>
                </a:solidFill>
                <a:effectLst>
                  <a:outerShdw blurRad="38100" dist="38100" dir="2700000" algn="tl">
                    <a:srgbClr val="C0C0C0"/>
                  </a:outerShdw>
                </a:effectLst>
                <a:latin typeface="Consolas" pitchFamily="49" charset="0"/>
              </a:rPr>
              <a:t>MyRect</a:t>
            </a:r>
            <a:r>
              <a:rPr lang="en-US" sz="2600" dirty="0" smtClean="0">
                <a:solidFill>
                  <a:schemeClr val="bg1"/>
                </a:solidFill>
                <a:effectLst>
                  <a:outerShdw blurRad="38100" dist="38100" dir="2700000" algn="tl">
                    <a:srgbClr val="C0C0C0"/>
                  </a:outerShdw>
                </a:effectLst>
                <a:latin typeface="Consolas" pitchFamily="49" charset="0"/>
              </a:rPr>
              <a:t>” </a:t>
            </a:r>
            <a:r>
              <a:rPr lang="en-US" sz="2600" b="1" dirty="0" err="1" smtClean="0">
                <a:solidFill>
                  <a:schemeClr val="bg1"/>
                </a:solidFill>
                <a:effectLst>
                  <a:outerShdw blurRad="38100" dist="38100" dir="2700000" algn="tl">
                    <a:srgbClr val="C0C0C0"/>
                  </a:outerShdw>
                </a:effectLst>
                <a:latin typeface="Consolas" pitchFamily="49" charset="0"/>
              </a:rPr>
              <a:t>MouseEnter</a:t>
            </a:r>
            <a:r>
              <a:rPr lang="en-US" sz="2600" b="1" dirty="0" smtClean="0">
                <a:solidFill>
                  <a:schemeClr val="bg1"/>
                </a:solidFill>
                <a:effectLst>
                  <a:outerShdw blurRad="38100" dist="38100" dir="2700000" algn="tl">
                    <a:srgbClr val="C0C0C0"/>
                  </a:outerShdw>
                </a:effectLst>
                <a:latin typeface="Consolas" pitchFamily="49" charset="0"/>
              </a:rPr>
              <a:t>=“</a:t>
            </a:r>
            <a:r>
              <a:rPr lang="en-US" sz="2600" b="1" dirty="0" err="1" smtClean="0">
                <a:solidFill>
                  <a:schemeClr val="bg1"/>
                </a:solidFill>
                <a:effectLst>
                  <a:outerShdw blurRad="38100" dist="38100" dir="2700000" algn="tl">
                    <a:srgbClr val="C0C0C0"/>
                  </a:outerShdw>
                </a:effectLst>
                <a:latin typeface="Consolas" pitchFamily="49" charset="0"/>
              </a:rPr>
              <a:t>MyRect_MouseEnter</a:t>
            </a:r>
            <a:r>
              <a:rPr lang="en-US" sz="2600" b="1" dirty="0">
                <a:solidFill>
                  <a:schemeClr val="bg1"/>
                </a:solidFill>
                <a:effectLst>
                  <a:outerShdw blurRad="38100" dist="38100" dir="2700000" algn="tl">
                    <a:srgbClr val="C0C0C0"/>
                  </a:outerShdw>
                </a:effectLst>
                <a:latin typeface="Consolas" pitchFamily="49" charset="0"/>
              </a:rPr>
              <a:t>"</a:t>
            </a:r>
            <a:r>
              <a:rPr lang="en-US" sz="2600" dirty="0">
                <a:solidFill>
                  <a:schemeClr val="bg1"/>
                </a:solidFill>
                <a:effectLst>
                  <a:outerShdw blurRad="38100" dist="38100" dir="2700000" algn="tl">
                    <a:srgbClr val="C0C0C0"/>
                  </a:outerShdw>
                </a:effectLst>
                <a:latin typeface="Consolas" pitchFamily="49" charset="0"/>
              </a:rPr>
              <a:t>&gt; </a:t>
            </a:r>
          </a:p>
          <a:p>
            <a:pPr defTabSz="1306513">
              <a:defRPr/>
            </a:pPr>
            <a:r>
              <a:rPr lang="en-US" sz="2600" dirty="0" smtClean="0">
                <a:solidFill>
                  <a:schemeClr val="bg1"/>
                </a:solidFill>
                <a:effectLst>
                  <a:outerShdw blurRad="38100" dist="38100" dir="2700000" algn="tl">
                    <a:srgbClr val="C0C0C0"/>
                  </a:outerShdw>
                </a:effectLst>
                <a:latin typeface="Consolas" pitchFamily="49" charset="0"/>
              </a:rPr>
              <a:t>&lt;/Rectangle&gt;</a:t>
            </a:r>
            <a:endParaRPr lang="en-US" sz="2600" dirty="0">
              <a:solidFill>
                <a:schemeClr val="bg1"/>
              </a:solidFill>
              <a:effectLst>
                <a:outerShdw blurRad="38100" dist="38100" dir="2700000" algn="tl">
                  <a:srgbClr val="C0C0C0"/>
                </a:outerShdw>
              </a:effectLst>
              <a:latin typeface="Consolas" pitchFamily="49" charset="0"/>
            </a:endParaRPr>
          </a:p>
        </p:txBody>
      </p:sp>
      <p:sp>
        <p:nvSpPr>
          <p:cNvPr id="5" name="Text Box 4"/>
          <p:cNvSpPr txBox="1">
            <a:spLocks noChangeArrowheads="1"/>
          </p:cNvSpPr>
          <p:nvPr/>
        </p:nvSpPr>
        <p:spPr bwMode="auto">
          <a:xfrm>
            <a:off x="1062038" y="3952875"/>
            <a:ext cx="12314237" cy="14509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defTabSz="1306513">
              <a:defRPr/>
            </a:pPr>
            <a:r>
              <a:rPr lang="en-US" sz="2600" dirty="0" smtClean="0">
                <a:solidFill>
                  <a:schemeClr val="bg1"/>
                </a:solidFill>
                <a:effectLst>
                  <a:outerShdw blurRad="38100" dist="38100" dir="2700000" algn="tl">
                    <a:srgbClr val="C0C0C0"/>
                  </a:outerShdw>
                </a:effectLst>
                <a:latin typeface="Consolas" pitchFamily="49" charset="0"/>
              </a:rPr>
              <a:t>public void </a:t>
            </a:r>
            <a:r>
              <a:rPr lang="en-US" sz="2600" dirty="0" err="1" smtClean="0">
                <a:solidFill>
                  <a:schemeClr val="bg1"/>
                </a:solidFill>
                <a:effectLst>
                  <a:outerShdw blurRad="38100" dist="38100" dir="2700000" algn="tl">
                    <a:srgbClr val="C0C0C0"/>
                  </a:outerShdw>
                </a:effectLst>
                <a:latin typeface="Consolas" pitchFamily="49" charset="0"/>
              </a:rPr>
              <a:t>MyRect_MouseEnter</a:t>
            </a:r>
            <a:r>
              <a:rPr lang="en-US" sz="2600" dirty="0" smtClean="0">
                <a:solidFill>
                  <a:schemeClr val="bg1"/>
                </a:solidFill>
                <a:effectLst>
                  <a:outerShdw blurRad="38100" dist="38100" dir="2700000" algn="tl">
                    <a:srgbClr val="C0C0C0"/>
                  </a:outerShdw>
                </a:effectLst>
                <a:latin typeface="Consolas" pitchFamily="49" charset="0"/>
              </a:rPr>
              <a:t>(object </a:t>
            </a:r>
            <a:r>
              <a:rPr lang="en-US" sz="2600" dirty="0">
                <a:solidFill>
                  <a:schemeClr val="bg1"/>
                </a:solidFill>
                <a:effectLst>
                  <a:outerShdw blurRad="38100" dist="38100" dir="2700000" algn="tl">
                    <a:srgbClr val="C0C0C0"/>
                  </a:outerShdw>
                </a:effectLst>
                <a:latin typeface="Consolas" pitchFamily="49" charset="0"/>
              </a:rPr>
              <a:t>sender, </a:t>
            </a:r>
            <a:r>
              <a:rPr lang="en-US" sz="2600" dirty="0" err="1">
                <a:solidFill>
                  <a:schemeClr val="bg1"/>
                </a:solidFill>
                <a:effectLst>
                  <a:outerShdw blurRad="38100" dist="38100" dir="2700000" algn="tl">
                    <a:srgbClr val="C0C0C0"/>
                  </a:outerShdw>
                </a:effectLst>
                <a:latin typeface="Consolas" pitchFamily="49" charset="0"/>
              </a:rPr>
              <a:t>MouseEventArgs</a:t>
            </a:r>
            <a:r>
              <a:rPr lang="en-US" sz="2600" dirty="0">
                <a:solidFill>
                  <a:schemeClr val="bg1"/>
                </a:solidFill>
                <a:effectLst>
                  <a:outerShdw blurRad="38100" dist="38100" dir="2700000" algn="tl">
                    <a:srgbClr val="C0C0C0"/>
                  </a:outerShdw>
                </a:effectLst>
                <a:latin typeface="Consolas" pitchFamily="49" charset="0"/>
              </a:rPr>
              <a:t> e)  {</a:t>
            </a:r>
          </a:p>
          <a:p>
            <a:pPr defTabSz="1306513">
              <a:defRPr/>
            </a:pPr>
            <a:r>
              <a:rPr lang="en-US" sz="2600" dirty="0">
                <a:solidFill>
                  <a:schemeClr val="bg1"/>
                </a:solidFill>
                <a:effectLst>
                  <a:outerShdw blurRad="38100" dist="38100" dir="2700000" algn="tl">
                    <a:srgbClr val="C0C0C0"/>
                  </a:outerShdw>
                </a:effectLst>
                <a:latin typeface="Consolas" pitchFamily="49" charset="0"/>
              </a:rPr>
              <a:t>   </a:t>
            </a:r>
            <a:r>
              <a:rPr lang="en-US" sz="2600" dirty="0" smtClean="0">
                <a:solidFill>
                  <a:schemeClr val="bg1"/>
                </a:solidFill>
                <a:effectLst>
                  <a:outerShdw blurRad="38100" dist="38100" dir="2700000" algn="tl">
                    <a:srgbClr val="C0C0C0"/>
                  </a:outerShdw>
                </a:effectLst>
                <a:latin typeface="Consolas" pitchFamily="49" charset="0"/>
              </a:rPr>
              <a:t> // </a:t>
            </a:r>
            <a:r>
              <a:rPr lang="en-US" sz="2600" dirty="0" err="1" smtClean="0">
                <a:solidFill>
                  <a:schemeClr val="bg1"/>
                </a:solidFill>
                <a:effectLst>
                  <a:outerShdw blurRad="38100" dist="38100" dir="2700000" algn="tl">
                    <a:srgbClr val="C0C0C0"/>
                  </a:outerShdw>
                </a:effectLst>
                <a:latin typeface="Consolas" pitchFamily="49" charset="0"/>
              </a:rPr>
              <a:t>todo</a:t>
            </a:r>
            <a:r>
              <a:rPr lang="en-US" sz="2600" dirty="0" smtClean="0">
                <a:solidFill>
                  <a:schemeClr val="bg1"/>
                </a:solidFill>
                <a:effectLst>
                  <a:outerShdw blurRad="38100" dist="38100" dir="2700000" algn="tl">
                    <a:srgbClr val="C0C0C0"/>
                  </a:outerShdw>
                </a:effectLst>
                <a:latin typeface="Consolas" pitchFamily="49" charset="0"/>
              </a:rPr>
              <a:t>: add code</a:t>
            </a:r>
            <a:endParaRPr lang="en-US" sz="2600" dirty="0">
              <a:solidFill>
                <a:schemeClr val="bg1"/>
              </a:solidFill>
              <a:effectLst>
                <a:outerShdw blurRad="38100" dist="38100" dir="2700000" algn="tl">
                  <a:srgbClr val="C0C0C0"/>
                </a:outerShdw>
              </a:effectLst>
              <a:latin typeface="Consolas" pitchFamily="49" charset="0"/>
            </a:endParaRPr>
          </a:p>
          <a:p>
            <a:pPr defTabSz="1306513">
              <a:defRPr/>
            </a:pPr>
            <a:r>
              <a:rPr lang="en-US" sz="2600" dirty="0">
                <a:solidFill>
                  <a:schemeClr val="bg1"/>
                </a:solidFill>
                <a:effectLst>
                  <a:outerShdw blurRad="38100" dist="38100" dir="2700000" algn="tl">
                    <a:srgbClr val="C0C0C0"/>
                  </a:outerShdw>
                </a:effectLst>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9" y="3397250"/>
            <a:ext cx="3655482" cy="914096"/>
          </a:xfrm>
        </p:spPr>
        <p:txBody>
          <a:bodyPr/>
          <a:lstStyle/>
          <a:p>
            <a:pPr defTabSz="1095376">
              <a:defRPr/>
            </a:pPr>
            <a:r>
              <a:rPr smtClean="0"/>
              <a:t>Events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Writing Custom Controls</a:t>
            </a:r>
            <a:endParaRPr sz="720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.NET + Silverlight</a:t>
            </a:r>
            <a:endParaRPr/>
          </a:p>
        </p:txBody>
      </p:sp>
      <p:sp>
        <p:nvSpPr>
          <p:cNvPr id="6" name="Content Placeholder 5"/>
          <p:cNvSpPr>
            <a:spLocks noGrp="1"/>
          </p:cNvSpPr>
          <p:nvPr>
            <p:ph idx="1"/>
          </p:nvPr>
        </p:nvSpPr>
        <p:spPr>
          <a:xfrm>
            <a:off x="612775" y="1449388"/>
            <a:ext cx="13408025" cy="5540491"/>
          </a:xfrm>
        </p:spPr>
        <p:txBody>
          <a:bodyPr/>
          <a:lstStyle/>
          <a:p>
            <a:pPr marL="845820" lvl="1" defTabSz="1095376">
              <a:defRPr/>
            </a:pPr>
            <a:endParaRPr sz="800" smtClean="0"/>
          </a:p>
          <a:p>
            <a:pPr marL="459106" indent="-459106" defTabSz="1095376">
              <a:defRPr/>
            </a:pPr>
            <a:r>
              <a:rPr b="1"/>
              <a:t>Cross-platform &amp; cross-browser plugin</a:t>
            </a:r>
          </a:p>
          <a:p>
            <a:pPr marL="845820" lvl="1" defTabSz="1095376">
              <a:defRPr/>
            </a:pPr>
            <a:r>
              <a:rPr smtClean="0"/>
              <a:t>Works with Safari, Firefox and IE on MAC &amp; Windows</a:t>
            </a:r>
          </a:p>
          <a:p>
            <a:pPr marL="845820" lvl="1" defTabSz="1095376">
              <a:defRPr/>
            </a:pPr>
            <a:r>
              <a:rPr smtClean="0"/>
              <a:t>Fast, easy install process</a:t>
            </a:r>
          </a:p>
          <a:p>
            <a:pPr marL="459106" indent="-459106" defTabSz="1095376">
              <a:defRPr/>
            </a:pPr>
            <a:endParaRPr sz="800" b="1"/>
          </a:p>
          <a:p>
            <a:pPr marL="459106" indent="-459106" defTabSz="1095376">
              <a:defRPr/>
            </a:pPr>
            <a:r>
              <a:rPr b="1" smtClean="0"/>
              <a:t>Highly </a:t>
            </a:r>
            <a:r>
              <a:rPr b="1"/>
              <a:t>productive development Framework</a:t>
            </a:r>
          </a:p>
          <a:p>
            <a:pPr marL="845820" lvl="1" defTabSz="1095376">
              <a:defRPr/>
            </a:pPr>
            <a:r>
              <a:rPr smtClean="0"/>
              <a:t>Multi-language support </a:t>
            </a:r>
            <a:r>
              <a:rPr lang="en-US" dirty="0" smtClean="0"/>
              <a:t>–</a:t>
            </a:r>
            <a:r>
              <a:rPr smtClean="0"/>
              <a:t> VB, C#, JavaScript, Python, Ruby</a:t>
            </a:r>
          </a:p>
          <a:p>
            <a:pPr marL="845820" lvl="1" defTabSz="1095376">
              <a:defRPr/>
            </a:pPr>
            <a:r>
              <a:rPr smtClean="0"/>
              <a:t>Rich class library of functionality that can be used</a:t>
            </a:r>
          </a:p>
          <a:p>
            <a:pPr marL="845820" lvl="1" defTabSz="1095376">
              <a:defRPr/>
            </a:pPr>
            <a:endParaRPr sz="800"/>
          </a:p>
          <a:p>
            <a:pPr marL="459106" indent="-459106" defTabSz="1095376">
              <a:defRPr/>
            </a:pPr>
            <a:r>
              <a:rPr b="1"/>
              <a:t>Great tools with Visual Studio &amp; </a:t>
            </a:r>
            <a:r>
              <a:rPr b="1" smtClean="0"/>
              <a:t>Expression</a:t>
            </a:r>
            <a:endParaRPr b="1"/>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612141" y="274321"/>
            <a:ext cx="13408659" cy="830997"/>
          </a:xfrm>
        </p:spPr>
        <p:txBody>
          <a:bodyPr/>
          <a:lstStyle/>
          <a:p>
            <a:pPr>
              <a:defRPr/>
            </a:pPr>
            <a:r>
              <a:rPr smtClean="0"/>
              <a:t>Writing custom controls</a:t>
            </a:r>
            <a:endParaRPr/>
          </a:p>
        </p:txBody>
      </p:sp>
      <p:sp>
        <p:nvSpPr>
          <p:cNvPr id="159747" name="Rectangle 3"/>
          <p:cNvSpPr>
            <a:spLocks noGrp="1" noChangeArrowheads="1"/>
          </p:cNvSpPr>
          <p:nvPr>
            <p:ph type="body" idx="1"/>
          </p:nvPr>
        </p:nvSpPr>
        <p:spPr>
          <a:xfrm>
            <a:off x="612775" y="1697038"/>
            <a:ext cx="13408025" cy="5859040"/>
          </a:xfrm>
        </p:spPr>
        <p:txBody>
          <a:bodyPr/>
          <a:lstStyle/>
          <a:p>
            <a:pPr marL="459106" indent="-459106" defTabSz="1095376">
              <a:defRPr/>
            </a:pPr>
            <a:r>
              <a:t>Derive from Control</a:t>
            </a:r>
          </a:p>
          <a:p>
            <a:pPr marL="845820" lvl="1" defTabSz="1095376">
              <a:defRPr/>
            </a:pPr>
            <a:r>
              <a:rPr dirty="0" err="1" smtClean="0"/>
              <a:t>Eg</a:t>
            </a:r>
            <a:r>
              <a:rPr dirty="0" smtClean="0"/>
              <a:t>, public class </a:t>
            </a:r>
            <a:r>
              <a:rPr dirty="0" err="1" smtClean="0"/>
              <a:t>MyControl</a:t>
            </a:r>
            <a:r>
              <a:rPr dirty="0" smtClean="0"/>
              <a:t> </a:t>
            </a:r>
            <a:r>
              <a:rPr smtClean="0"/>
              <a:t>: Control</a:t>
            </a:r>
          </a:p>
          <a:p>
            <a:pPr marL="845820" lvl="1" defTabSz="1095376">
              <a:defRPr/>
            </a:pPr>
            <a:endParaRPr sz="2000" dirty="0" smtClean="0"/>
          </a:p>
          <a:p>
            <a:pPr marL="459106" indent="-459106" defTabSz="1095376">
              <a:defRPr/>
            </a:pPr>
            <a:r>
              <a:rPr smtClean="0"/>
              <a:t>Full encapsulation model for composing UI controls</a:t>
            </a:r>
          </a:p>
          <a:p>
            <a:pPr marL="844868" lvl="1" indent="-459106" defTabSz="1095376">
              <a:defRPr/>
            </a:pPr>
            <a:r>
              <a:rPr smtClean="0"/>
              <a:t>Can use shapes, controls, brushes, transforms, etc. to build a control's UI, and then expose your own object model to outside pages/controls that consume your control</a:t>
            </a:r>
          </a:p>
          <a:p>
            <a:pPr marL="459106" indent="-459106" defTabSz="1095376">
              <a:defRPr/>
            </a:pPr>
            <a:endParaRPr sz="1600"/>
          </a:p>
          <a:p>
            <a:pPr marL="459106" indent="-459106" defTabSz="1095376">
              <a:defRPr/>
            </a:pPr>
            <a:r>
              <a:rPr smtClean="0"/>
              <a:t>Can optionally use XAML to define </a:t>
            </a:r>
            <a:r>
              <a:rPr/>
              <a:t>the </a:t>
            </a:r>
            <a:r>
              <a:rPr smtClean="0"/>
              <a:t>look of a control</a:t>
            </a:r>
          </a:p>
          <a:p>
            <a:pPr marL="844868" lvl="1" indent="-459106" defTabSz="1095376">
              <a:defRPr/>
            </a:pPr>
            <a:r>
              <a:rPr smtClean="0"/>
              <a:t>Call </a:t>
            </a:r>
            <a:r>
              <a:rPr err="1"/>
              <a:t>InitializeFromXaml</a:t>
            </a:r>
            <a:r>
              <a:rPr/>
              <a:t>(</a:t>
            </a:r>
            <a:r>
              <a:rPr err="1"/>
              <a:t>xaml</a:t>
            </a:r>
            <a:r>
              <a:rPr smtClean="0"/>
              <a:t>)</a:t>
            </a: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612141" y="274321"/>
            <a:ext cx="13408659" cy="830997"/>
          </a:xfrm>
        </p:spPr>
        <p:txBody>
          <a:bodyPr/>
          <a:lstStyle/>
          <a:p>
            <a:pPr>
              <a:defRPr/>
            </a:pPr>
            <a:r>
              <a:rPr smtClean="0"/>
              <a:t>XAML-able Custom Controls</a:t>
            </a:r>
            <a:endParaRPr/>
          </a:p>
        </p:txBody>
      </p:sp>
      <p:sp>
        <p:nvSpPr>
          <p:cNvPr id="161795" name="Rectangle 3"/>
          <p:cNvSpPr>
            <a:spLocks noGrp="1" noChangeArrowheads="1"/>
          </p:cNvSpPr>
          <p:nvPr>
            <p:ph type="body" idx="1"/>
          </p:nvPr>
        </p:nvSpPr>
        <p:spPr>
          <a:xfrm>
            <a:off x="612775" y="1697038"/>
            <a:ext cx="13408025" cy="4085221"/>
          </a:xfrm>
        </p:spPr>
        <p:txBody>
          <a:bodyPr/>
          <a:lstStyle/>
          <a:p>
            <a:pPr marL="459106" indent="-459106" defTabSz="1095376">
              <a:defRPr/>
            </a:pPr>
            <a:r>
              <a:rPr/>
              <a:t>Have a public parameterless constructor</a:t>
            </a:r>
          </a:p>
          <a:p>
            <a:pPr marL="845820" lvl="1" defTabSz="1095376">
              <a:defRPr/>
            </a:pPr>
            <a:r>
              <a:rPr smtClean="0"/>
              <a:t>Eg, public MyControl()</a:t>
            </a:r>
          </a:p>
          <a:p>
            <a:pPr marL="845820" lvl="1" defTabSz="1095376">
              <a:defRPr/>
            </a:pPr>
            <a:endParaRPr smtClean="0"/>
          </a:p>
          <a:p>
            <a:pPr marL="459106" indent="-459106" defTabSz="1095376">
              <a:defRPr/>
            </a:pPr>
            <a:r>
              <a:rPr/>
              <a:t>Create public </a:t>
            </a:r>
            <a:r>
              <a:rPr smtClean="0"/>
              <a:t>properties</a:t>
            </a:r>
          </a:p>
          <a:p>
            <a:pPr marL="459106" indent="-459106" defTabSz="1095376">
              <a:defRPr/>
            </a:pPr>
            <a:endParaRPr/>
          </a:p>
          <a:p>
            <a:pPr marL="459106" indent="-459106" defTabSz="1095376">
              <a:defRPr/>
            </a:pPr>
            <a:r>
              <a:rPr/>
              <a:t>Create public events</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Custom Control</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Missing WPF UI Features Today</a:t>
            </a:r>
            <a:endParaRPr lang="en-US" dirty="0"/>
          </a:p>
        </p:txBody>
      </p:sp>
      <p:sp>
        <p:nvSpPr>
          <p:cNvPr id="3" name="Content Placeholder 2"/>
          <p:cNvSpPr>
            <a:spLocks noGrp="1"/>
          </p:cNvSpPr>
          <p:nvPr>
            <p:ph idx="1"/>
          </p:nvPr>
        </p:nvSpPr>
        <p:spPr>
          <a:xfrm>
            <a:off x="612141" y="1697357"/>
            <a:ext cx="13408659" cy="4502771"/>
          </a:xfrm>
        </p:spPr>
        <p:txBody>
          <a:bodyPr/>
          <a:lstStyle/>
          <a:p>
            <a:r>
              <a:rPr smtClean="0"/>
              <a:t>Some important infrastructure features missing from Silverlight alpha today:</a:t>
            </a:r>
          </a:p>
          <a:p>
            <a:pPr lvl="1"/>
            <a:r>
              <a:rPr smtClean="0"/>
              <a:t>Layout Managers</a:t>
            </a:r>
          </a:p>
          <a:p>
            <a:pPr lvl="1"/>
            <a:r>
              <a:rPr smtClean="0"/>
              <a:t>Styles / Templates (think CSS-like external stylesheets)</a:t>
            </a:r>
          </a:p>
          <a:p>
            <a:pPr lvl="1"/>
            <a:r>
              <a:rPr smtClean="0"/>
              <a:t>Databinding and DataTemplates</a:t>
            </a:r>
          </a:p>
          <a:p>
            <a:pPr lvl="1"/>
            <a:endParaRPr smtClean="0"/>
          </a:p>
          <a:p>
            <a:r>
              <a:rPr smtClean="0"/>
              <a:t>Support for these will be coming in the future</a:t>
            </a:r>
            <a:endParaRPr lang="en-US" dirty="0"/>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HTML Integration</a:t>
            </a:r>
            <a:endParaRPr sz="720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the HTML DOM from Managed</a:t>
            </a:r>
            <a:endParaRPr/>
          </a:p>
        </p:txBody>
      </p:sp>
      <p:sp>
        <p:nvSpPr>
          <p:cNvPr id="3" name="Content Placeholder 2"/>
          <p:cNvSpPr>
            <a:spLocks noGrp="1"/>
          </p:cNvSpPr>
          <p:nvPr>
            <p:ph idx="1"/>
          </p:nvPr>
        </p:nvSpPr>
        <p:spPr>
          <a:xfrm>
            <a:off x="552450" y="1497013"/>
            <a:ext cx="12900025" cy="554037"/>
          </a:xfrm>
        </p:spPr>
        <p:txBody>
          <a:bodyPr/>
          <a:lstStyle/>
          <a:p>
            <a:pPr marL="459106" indent="-459106" defTabSz="1095376">
              <a:buFontTx/>
              <a:buNone/>
              <a:defRPr/>
            </a:pPr>
            <a:r>
              <a:rPr/>
              <a:t>HTML access availble in new namespace  </a:t>
            </a:r>
          </a:p>
        </p:txBody>
      </p:sp>
      <p:sp>
        <p:nvSpPr>
          <p:cNvPr id="9" name="Text Box 4"/>
          <p:cNvSpPr txBox="1">
            <a:spLocks noChangeArrowheads="1"/>
          </p:cNvSpPr>
          <p:nvPr/>
        </p:nvSpPr>
        <p:spPr bwMode="auto">
          <a:xfrm>
            <a:off x="758825" y="3873500"/>
            <a:ext cx="13215938"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HtmlPage.Navigate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http://www.microsoft.com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server = </a:t>
            </a:r>
            <a:r>
              <a:rPr lang="en-US" sz="2600" dirty="0" err="1">
                <a:solidFill>
                  <a:schemeClr val="bg1"/>
                </a:solidFill>
                <a:effectLst>
                  <a:outerShdw blurRad="38100" dist="38100" dir="2700000" algn="tl">
                    <a:srgbClr val="000000">
                      <a:alpha val="43137"/>
                    </a:srgbClr>
                  </a:outerShdw>
                </a:effectLst>
                <a:latin typeface="Consolas" pitchFamily="49" charset="0"/>
              </a:rPr>
              <a:t>HtmlPage.DocumentUri.Host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238375"/>
            <a:ext cx="131603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using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System.Windows.Browser</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Text Box 4"/>
          <p:cNvSpPr txBox="1">
            <a:spLocks noChangeArrowheads="1"/>
          </p:cNvSpPr>
          <p:nvPr/>
        </p:nvSpPr>
        <p:spPr bwMode="auto">
          <a:xfrm>
            <a:off x="736600" y="5854700"/>
            <a:ext cx="13293725" cy="18653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HtmlElement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myButton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HtmlPage.Document.GetElementByID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myButtonID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myButton.AttachEvent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C00000"/>
                </a:solidFill>
                <a:effectLst>
                  <a:outerShdw blurRad="38100" dist="38100" dir="2700000" algn="tl">
                    <a:srgbClr val="000000">
                      <a:alpha val="43137"/>
                    </a:srgbClr>
                  </a:outerShdw>
                </a:effectLst>
                <a:latin typeface="Consolas" pitchFamily="49" charset="0"/>
              </a:rPr>
              <a:t>onclick</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EventHandler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rgbClr val="00B0F0"/>
                </a:solidFill>
                <a:effectLst>
                  <a:outerShdw blurRad="38100" dist="38100" dir="2700000" algn="tl">
                    <a:srgbClr val="000000">
                      <a:alpha val="43137"/>
                    </a:srgbClr>
                  </a:outerShdw>
                </a:effectLst>
                <a:latin typeface="Consolas" pitchFamily="49" charset="0"/>
              </a:rPr>
              <a:t>this</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endParaRPr lang="en-US" sz="2600" dirty="0">
              <a:solidFill>
                <a:schemeClr val="bg1"/>
              </a:solidFill>
              <a:effectLst>
                <a:outerShdw blurRad="38100" dist="38100" dir="2700000" algn="tl">
                  <a:srgbClr val="000000">
                    <a:alpha val="43137"/>
                  </a:srgbClr>
                </a:outerShdw>
              </a:effectLst>
              <a:latin typeface="Consolas" pitchFamily="49" charset="0"/>
            </a:endParaRP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 void </a:t>
            </a:r>
            <a:r>
              <a:rPr lang="en-US" sz="2600" dirty="0" err="1">
                <a:solidFill>
                  <a:schemeClr val="bg1"/>
                </a:solidFill>
                <a:effectLst>
                  <a:outerShdw blurRad="38100" dist="38100" dir="2700000" algn="tl">
                    <a:srgbClr val="000000">
                      <a:alpha val="43137"/>
                    </a:srgbClr>
                  </a:outerShdw>
                </a:effectLst>
                <a:latin typeface="Consolas" pitchFamily="49" charset="0"/>
              </a:rPr>
              <a:t>myButtonClicked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00B0F0"/>
                </a:solidFill>
                <a:effectLst>
                  <a:outerShdw blurRad="38100" dist="38100" dir="2700000" algn="tl">
                    <a:srgbClr val="000000">
                      <a:alpha val="43137"/>
                    </a:srgbClr>
                  </a:outerShdw>
                </a:effectLst>
                <a:latin typeface="Consolas" pitchFamily="49" charset="0"/>
              </a:rPr>
              <a:t>object</a:t>
            </a:r>
            <a:r>
              <a:rPr lang="en-US" sz="2600" dirty="0">
                <a:solidFill>
                  <a:schemeClr val="bg1"/>
                </a:solidFill>
                <a:effectLst>
                  <a:outerShdw blurRad="38100" dist="38100" dir="2700000" algn="tl">
                    <a:srgbClr val="000000">
                      <a:alpha val="43137"/>
                    </a:srgbClr>
                  </a:outerShdw>
                </a:effectLst>
                <a:latin typeface="Consolas" pitchFamily="49" charset="0"/>
              </a:rPr>
              <a:t> sender, </a:t>
            </a:r>
            <a:r>
              <a:rPr lang="en-US" sz="2600" dirty="0" err="1">
                <a:solidFill>
                  <a:schemeClr val="bg1"/>
                </a:solidFill>
                <a:effectLst>
                  <a:outerShdw blurRad="38100" dist="38100" dir="2700000" algn="tl">
                    <a:srgbClr val="000000">
                      <a:alpha val="43137"/>
                    </a:srgbClr>
                  </a:outerShdw>
                </a:effectLst>
                <a:latin typeface="Consolas" pitchFamily="49" charset="0"/>
              </a:rPr>
              <a:t>EventArgs</a:t>
            </a:r>
            <a:r>
              <a:rPr lang="en-US" sz="2600" dirty="0">
                <a:solidFill>
                  <a:schemeClr val="bg1"/>
                </a:solidFill>
                <a:effectLst>
                  <a:outerShdw blurRad="38100" dist="38100" dir="2700000" algn="tl">
                    <a:srgbClr val="000000">
                      <a:alpha val="43137"/>
                    </a:srgbClr>
                  </a:outerShdw>
                </a:effectLst>
                <a:latin typeface="Consolas" pitchFamily="49" charset="0"/>
              </a:rPr>
              <a:t> e)  { ... }</a:t>
            </a:r>
          </a:p>
        </p:txBody>
      </p:sp>
      <p:sp>
        <p:nvSpPr>
          <p:cNvPr id="7" name="Content Placeholder 2"/>
          <p:cNvSpPr txBox="1">
            <a:spLocks/>
          </p:cNvSpPr>
          <p:nvPr/>
        </p:nvSpPr>
        <p:spPr bwMode="auto">
          <a:xfrm>
            <a:off x="485775" y="31511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Static HtmlPage class provides entry point </a:t>
            </a:r>
          </a:p>
        </p:txBody>
      </p:sp>
      <p:sp>
        <p:nvSpPr>
          <p:cNvPr id="8" name="Content Placeholder 2"/>
          <p:cNvSpPr txBox="1">
            <a:spLocks/>
          </p:cNvSpPr>
          <p:nvPr/>
        </p:nvSpPr>
        <p:spPr bwMode="auto">
          <a:xfrm>
            <a:off x="515938" y="521493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Hookup events, call methods, or access properties</a:t>
            </a: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Access Managed Code from Script</a:t>
            </a:r>
            <a:endParaRPr/>
          </a:p>
        </p:txBody>
      </p:sp>
      <p:sp>
        <p:nvSpPr>
          <p:cNvPr id="3" name="Content Placeholder 2"/>
          <p:cNvSpPr>
            <a:spLocks noGrp="1"/>
          </p:cNvSpPr>
          <p:nvPr>
            <p:ph idx="1"/>
          </p:nvPr>
        </p:nvSpPr>
        <p:spPr>
          <a:xfrm>
            <a:off x="552450" y="1606550"/>
            <a:ext cx="12900025" cy="554038"/>
          </a:xfrm>
        </p:spPr>
        <p:txBody>
          <a:bodyPr/>
          <a:lstStyle/>
          <a:p>
            <a:pPr marL="459106" indent="-459106" defTabSz="1095376">
              <a:buFontTx/>
              <a:buNone/>
              <a:defRPr/>
            </a:pPr>
            <a:r>
              <a:rPr/>
              <a:t>Mark a property, method or event as Scriptable:</a:t>
            </a:r>
          </a:p>
        </p:txBody>
      </p:sp>
      <p:sp>
        <p:nvSpPr>
          <p:cNvPr id="9" name="Text Box 4"/>
          <p:cNvSpPr txBox="1">
            <a:spLocks noChangeArrowheads="1"/>
          </p:cNvSpPr>
          <p:nvPr/>
        </p:nvSpPr>
        <p:spPr bwMode="auto">
          <a:xfrm>
            <a:off x="758825" y="4475163"/>
            <a:ext cx="13147675" cy="6635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50"/>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WebApplication.Current.RegisterScriptableObject</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smtClean="0">
                <a:solidFill>
                  <a:srgbClr val="C00000"/>
                </a:solidFill>
                <a:effectLst>
                  <a:outerShdw blurRad="38100" dist="38100" dir="2700000" algn="tl">
                    <a:srgbClr val="000000">
                      <a:alpha val="43137"/>
                    </a:srgbClr>
                  </a:outerShdw>
                </a:effectLst>
                <a:latin typeface="Consolas" pitchFamily="49" charset="0"/>
              </a:rPr>
              <a:t>FootballData</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this</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74700" y="2347913"/>
            <a:ext cx="13092113" cy="10636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[Scriptable]</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public void </a:t>
            </a:r>
            <a:r>
              <a:rPr lang="en-US" sz="2600" dirty="0">
                <a:solidFill>
                  <a:schemeClr val="bg1"/>
                </a:solidFill>
                <a:effectLst>
                  <a:outerShdw blurRad="38100" dist="38100" dir="2700000" algn="tl">
                    <a:srgbClr val="000000">
                      <a:alpha val="43137"/>
                    </a:srgbClr>
                  </a:outerShdw>
                </a:effectLst>
                <a:latin typeface="Consolas" pitchFamily="49" charset="0"/>
              </a:rPr>
              <a:t>Search(</a:t>
            </a:r>
            <a:r>
              <a:rPr lang="en-US" sz="2600" dirty="0">
                <a:solidFill>
                  <a:srgbClr val="00B0F0"/>
                </a:solidFill>
                <a:effectLst>
                  <a:outerShdw blurRad="38100" dist="38100" dir="2700000" algn="tl">
                    <a:srgbClr val="000000">
                      <a:alpha val="43137"/>
                    </a:srgbClr>
                  </a:outerShdw>
                </a:effectLst>
                <a:latin typeface="Consolas" pitchFamily="49" charset="0"/>
              </a:rPr>
              <a:t>string </a:t>
            </a:r>
            <a:r>
              <a:rPr lang="en-US" sz="2600" dirty="0">
                <a:solidFill>
                  <a:schemeClr val="bg1"/>
                </a:solidFill>
                <a:effectLst>
                  <a:outerShdw blurRad="38100" dist="38100" dir="2700000" algn="tl">
                    <a:srgbClr val="000000">
                      <a:alpha val="43137"/>
                    </a:srgbClr>
                  </a:outerShdw>
                </a:effectLst>
                <a:latin typeface="Consolas" pitchFamily="49" charset="0"/>
              </a:rPr>
              <a:t>Name)  {  …   }</a:t>
            </a:r>
          </a:p>
        </p:txBody>
      </p:sp>
      <p:sp>
        <p:nvSpPr>
          <p:cNvPr id="6" name="Text Box 4"/>
          <p:cNvSpPr txBox="1">
            <a:spLocks noChangeArrowheads="1"/>
          </p:cNvSpPr>
          <p:nvPr/>
        </p:nvSpPr>
        <p:spPr bwMode="auto">
          <a:xfrm>
            <a:off x="774700" y="6400800"/>
            <a:ext cx="13160375"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rgbClr val="00B0F0"/>
                </a:solidFill>
                <a:effectLst>
                  <a:outerShdw blurRad="38100" dist="38100" dir="2700000" algn="tl">
                    <a:srgbClr val="000000">
                      <a:alpha val="43137"/>
                    </a:srgbClr>
                  </a:outerShdw>
                </a:effectLst>
                <a:latin typeface="Consolas" pitchFamily="49" charset="0"/>
              </a:rPr>
              <a:t>var</a:t>
            </a:r>
            <a:r>
              <a:rPr lang="en-US" sz="2600" dirty="0">
                <a:solidFill>
                  <a:schemeClr val="bg1"/>
                </a:solidFill>
                <a:effectLst>
                  <a:outerShdw blurRad="38100" dist="38100" dir="2700000" algn="tl">
                    <a:srgbClr val="000000">
                      <a:alpha val="43137"/>
                    </a:srgbClr>
                  </a:outerShdw>
                </a:effectLst>
                <a:latin typeface="Consolas" pitchFamily="49" charset="0"/>
              </a:rPr>
              <a:t> control = </a:t>
            </a:r>
            <a:r>
              <a:rPr lang="en-US" sz="2600" dirty="0" err="1">
                <a:solidFill>
                  <a:schemeClr val="bg1"/>
                </a:solidFill>
                <a:effectLst>
                  <a:outerShdw blurRad="38100" dist="38100" dir="2700000" algn="tl">
                    <a:srgbClr val="000000">
                      <a:alpha val="43137"/>
                    </a:srgbClr>
                  </a:outerShdw>
                </a:effectLst>
                <a:latin typeface="Consolas" pitchFamily="49" charset="0"/>
              </a:rPr>
              <a:t>document.getElementById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a:solidFill>
                  <a:srgbClr val="C00000"/>
                </a:solidFill>
                <a:effectLst>
                  <a:outerShdw blurRad="38100" dist="38100" dir="2700000" algn="tl">
                    <a:srgbClr val="000000">
                      <a:alpha val="43137"/>
                    </a:srgbClr>
                  </a:outerShdw>
                </a:effectLst>
                <a:latin typeface="Consolas" pitchFamily="49" charset="0"/>
              </a:rPr>
              <a:t>Xaml1</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control.Content.FootballData.Search</a:t>
            </a:r>
            <a:r>
              <a:rPr lang="en-US" sz="2600" dirty="0" smtClean="0">
                <a:solidFill>
                  <a:schemeClr val="bg1"/>
                </a:solidFill>
                <a:effectLst>
                  <a:outerShdw blurRad="38100" dist="38100" dir="2700000" algn="tl">
                    <a:srgbClr val="000000">
                      <a:alpha val="43137"/>
                    </a:srgbClr>
                  </a:outerShdw>
                </a:effectLst>
                <a:latin typeface="Consolas" pitchFamily="49" charset="0"/>
              </a:rPr>
              <a:t>(</a:t>
            </a:r>
            <a:r>
              <a:rPr lang="en-US" sz="2600" dirty="0" err="1" smtClean="0">
                <a:solidFill>
                  <a:schemeClr val="bg1"/>
                </a:solidFill>
                <a:effectLst>
                  <a:outerShdw blurRad="38100" dist="38100" dir="2700000" algn="tl">
                    <a:srgbClr val="000000">
                      <a:alpha val="43137"/>
                    </a:srgbClr>
                  </a:outerShdw>
                </a:effectLst>
                <a:latin typeface="Consolas" pitchFamily="49" charset="0"/>
              </a:rPr>
              <a:t>input.value</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7" name="Content Placeholder 2"/>
          <p:cNvSpPr txBox="1">
            <a:spLocks/>
          </p:cNvSpPr>
          <p:nvPr/>
        </p:nvSpPr>
        <p:spPr bwMode="auto">
          <a:xfrm>
            <a:off x="485775" y="37925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Register a scriptable object:</a:t>
            </a:r>
          </a:p>
        </p:txBody>
      </p:sp>
      <p:sp>
        <p:nvSpPr>
          <p:cNvPr id="8" name="Content Placeholder 2"/>
          <p:cNvSpPr txBox="1">
            <a:spLocks/>
          </p:cNvSpPr>
          <p:nvPr/>
        </p:nvSpPr>
        <p:spPr bwMode="auto">
          <a:xfrm>
            <a:off x="515938" y="5678488"/>
            <a:ext cx="12900025"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Access the managed object from script:</a:t>
            </a: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HTML Integration</a:t>
            </a:r>
            <a:endParaRPr/>
          </a:p>
        </p:txBody>
      </p:sp>
      <p:sp>
        <p:nvSpPr>
          <p:cNvPr id="3" name="Content Placeholder 2"/>
          <p:cNvSpPr>
            <a:spLocks noGrp="1"/>
          </p:cNvSpPr>
          <p:nvPr>
            <p:ph idx="1"/>
          </p:nvPr>
        </p:nvSpPr>
        <p:spPr>
          <a:xfrm>
            <a:off x="612775" y="1697038"/>
            <a:ext cx="13422313" cy="4337050"/>
          </a:xfrm>
        </p:spPr>
        <p:txBody>
          <a:bodyPr/>
          <a:lstStyle/>
          <a:p>
            <a:pPr marL="459106" indent="-459106" defTabSz="1095376">
              <a:defRPr/>
            </a:pPr>
            <a:r>
              <a:rPr sz="3600"/>
              <a:t>Other interesting HTML integration scenarios:</a:t>
            </a:r>
          </a:p>
          <a:p>
            <a:pPr marL="845820" lvl="1" defTabSz="1095376">
              <a:defRPr/>
            </a:pPr>
            <a:r>
              <a:rPr sz="3200" smtClean="0"/>
              <a:t>Persisent links</a:t>
            </a:r>
          </a:p>
          <a:p>
            <a:pPr marL="845820" lvl="1" defTabSz="1095376">
              <a:defRPr/>
            </a:pPr>
            <a:r>
              <a:rPr sz="3200" smtClean="0"/>
              <a:t>Fwd/Back Integration</a:t>
            </a:r>
          </a:p>
          <a:p>
            <a:pPr marL="845820" lvl="1" defTabSz="1095376">
              <a:defRPr/>
            </a:pPr>
            <a:endParaRPr sz="3200" smtClean="0"/>
          </a:p>
          <a:p>
            <a:pPr marL="459106" indent="-459106" defTabSz="1095376">
              <a:defRPr/>
            </a:pPr>
            <a:r>
              <a:rPr sz="3600"/>
              <a:t>Notes:</a:t>
            </a:r>
          </a:p>
          <a:p>
            <a:pPr marL="845820" lvl="1" defTabSz="1095376">
              <a:defRPr/>
            </a:pPr>
            <a:r>
              <a:rPr smtClean="0"/>
              <a:t>Simple type marshalling only in </a:t>
            </a:r>
            <a:r>
              <a:rPr dirty="0" err="1" smtClean="0"/>
              <a:t>th</a:t>
            </a:r>
            <a:r>
              <a:rPr smtClean="0"/>
              <a:t>e Alpha</a:t>
            </a:r>
          </a:p>
          <a:p>
            <a:pPr marL="845820" lvl="1" defTabSz="1095376">
              <a:defRPr/>
            </a:pPr>
            <a:r>
              <a:rPr smtClean="0"/>
              <a:t>Complex type support on the way</a:t>
            </a:r>
            <a:endParaRPr dirty="0"/>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5118" y="3435350"/>
            <a:ext cx="12308417" cy="914096"/>
          </a:xfrm>
        </p:spPr>
        <p:txBody>
          <a:bodyPr/>
          <a:lstStyle/>
          <a:p>
            <a:pPr defTabSz="1095376">
              <a:defRPr/>
            </a:pPr>
            <a:r>
              <a:rPr smtClean="0"/>
              <a:t>HTML and Script Integration</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Open File Dialog Support</a:t>
            </a:r>
            <a:endParaRPr sz="720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Silverlight Security Sandbox</a:t>
            </a:r>
            <a:endParaRPr/>
          </a:p>
        </p:txBody>
      </p:sp>
      <p:sp>
        <p:nvSpPr>
          <p:cNvPr id="3" name="Content Placeholder 2"/>
          <p:cNvSpPr>
            <a:spLocks noGrp="1"/>
          </p:cNvSpPr>
          <p:nvPr>
            <p:ph idx="1"/>
          </p:nvPr>
        </p:nvSpPr>
        <p:spPr>
          <a:xfrm>
            <a:off x="612775" y="1487488"/>
            <a:ext cx="13408025" cy="6026265"/>
          </a:xfrm>
        </p:spPr>
        <p:txBody>
          <a:bodyPr/>
          <a:lstStyle/>
          <a:p>
            <a:pPr marL="459106" indent="-459106" defTabSz="1095376">
              <a:defRPr/>
            </a:pPr>
            <a:r>
              <a:rPr smtClean="0"/>
              <a:t>Silverlight applications run </a:t>
            </a:r>
            <a:r>
              <a:rPr/>
              <a:t>in </a:t>
            </a:r>
            <a:r>
              <a:rPr smtClean="0"/>
              <a:t>a security sandbox</a:t>
            </a:r>
          </a:p>
          <a:p>
            <a:pPr marL="459106" indent="-459106" defTabSz="1095376">
              <a:defRPr/>
            </a:pPr>
            <a:endParaRPr sz="1200"/>
          </a:p>
          <a:p>
            <a:pPr marL="460058" defTabSz="1095376">
              <a:defRPr/>
            </a:pPr>
            <a:r>
              <a:rPr smtClean="0"/>
              <a:t>Activation model just </a:t>
            </a:r>
            <a:r>
              <a:rPr/>
              <a:t>like HTML pages </a:t>
            </a:r>
            <a:r>
              <a:t>–</a:t>
            </a:r>
            <a:r>
              <a:rPr/>
              <a:t> just click a URL</a:t>
            </a:r>
          </a:p>
          <a:p>
            <a:pPr marL="845820" lvl="1" defTabSz="1095376">
              <a:defRPr/>
            </a:pPr>
            <a:r>
              <a:rPr smtClean="0"/>
              <a:t>No user elevation or security prompts within the browser</a:t>
            </a:r>
          </a:p>
          <a:p>
            <a:pPr marL="845820" lvl="1" defTabSz="1095376">
              <a:defRPr/>
            </a:pPr>
            <a:r>
              <a:rPr smtClean="0"/>
              <a:t>Applications prevented from doing malicious things</a:t>
            </a:r>
          </a:p>
          <a:p>
            <a:pPr marL="845820" lvl="1" defTabSz="1095376">
              <a:defRPr/>
            </a:pPr>
            <a:endParaRPr sz="1200" smtClean="0"/>
          </a:p>
          <a:p>
            <a:pPr marL="459106" indent="-459106" defTabSz="1095376">
              <a:defRPr/>
            </a:pPr>
            <a:r>
              <a:rPr smtClean="0"/>
              <a:t>Silverlight enables some </a:t>
            </a:r>
            <a:r>
              <a:rPr/>
              <a:t>additional </a:t>
            </a:r>
            <a:r>
              <a:rPr smtClean="0"/>
              <a:t>browser scenarios:</a:t>
            </a:r>
            <a:endParaRPr/>
          </a:p>
          <a:p>
            <a:pPr marL="845820" lvl="1" defTabSz="1095376">
              <a:defRPr/>
            </a:pPr>
            <a:r>
              <a:rPr smtClean="0"/>
              <a:t>Safe isolated storage</a:t>
            </a:r>
          </a:p>
          <a:p>
            <a:pPr marL="845820" lvl="1" defTabSz="1095376">
              <a:defRPr/>
            </a:pPr>
            <a:r>
              <a:rPr smtClean="0"/>
              <a:t>Client based file upload controls</a:t>
            </a:r>
          </a:p>
          <a:p>
            <a:pPr marL="845820" lvl="1" defTabSz="1095376">
              <a:defRPr/>
            </a:pPr>
            <a:r>
              <a:rPr smtClean="0"/>
              <a:t>Cross domain support (future)</a:t>
            </a:r>
            <a:endParaRP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a:t>
            </a:r>
            <a:endParaRPr lang="en-US" dirty="0"/>
          </a:p>
        </p:txBody>
      </p:sp>
      <p:sp>
        <p:nvSpPr>
          <p:cNvPr id="3" name="Content Placeholder 2"/>
          <p:cNvSpPr>
            <a:spLocks noGrp="1"/>
          </p:cNvSpPr>
          <p:nvPr>
            <p:ph idx="1"/>
          </p:nvPr>
        </p:nvSpPr>
        <p:spPr>
          <a:xfrm>
            <a:off x="554991" y="1392557"/>
            <a:ext cx="13408659" cy="6699270"/>
          </a:xfrm>
        </p:spPr>
        <p:txBody>
          <a:bodyPr/>
          <a:lstStyle/>
          <a:p>
            <a:r>
              <a:rPr smtClean="0"/>
              <a:t>Silverlight supports ability to prompt for local files</a:t>
            </a:r>
          </a:p>
          <a:p>
            <a:endParaRPr/>
          </a:p>
          <a:p>
            <a:endParaRPr smtClean="0"/>
          </a:p>
          <a:p>
            <a:endParaRPr/>
          </a:p>
          <a:p>
            <a:endParaRPr smtClean="0"/>
          </a:p>
          <a:p>
            <a:endParaRPr/>
          </a:p>
          <a:p>
            <a:endParaRPr smtClean="0"/>
          </a:p>
          <a:p>
            <a:endParaRPr sz="700" smtClean="0"/>
          </a:p>
          <a:p>
            <a:r>
              <a:rPr smtClean="0"/>
              <a:t>Developers can then work with file contents locally without having to first upload them to the server</a:t>
            </a:r>
          </a:p>
        </p:txBody>
      </p:sp>
      <p:sp>
        <p:nvSpPr>
          <p:cNvPr id="4" name="Text Box 4"/>
          <p:cNvSpPr txBox="1">
            <a:spLocks noChangeArrowheads="1"/>
          </p:cNvSpPr>
          <p:nvPr/>
        </p:nvSpPr>
        <p:spPr bwMode="auto">
          <a:xfrm>
            <a:off x="793751" y="2159000"/>
            <a:ext cx="12503150" cy="4141780"/>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wrap="square" lIns="130622" tIns="130622" rIns="130622" bIns="130622">
            <a:spAutoFit/>
          </a:bodyPr>
          <a:lstStyle/>
          <a:p>
            <a:r>
              <a:rPr lang="en-US" sz="2800" dirty="0" err="1" smtClean="0">
                <a:solidFill>
                  <a:srgbClr val="00B050"/>
                </a:solidFill>
                <a:latin typeface="Consolas" pitchFamily="49" charset="0"/>
              </a:rPr>
              <a:t>OpenFileDialog</a:t>
            </a:r>
            <a:r>
              <a:rPr lang="en-US" sz="2800" dirty="0" smtClean="0">
                <a:latin typeface="Consolas" pitchFamily="49" charset="0"/>
              </a:rPr>
              <a:t> </a:t>
            </a:r>
            <a:r>
              <a:rPr lang="en-US" sz="2800" dirty="0" err="1" smtClean="0">
                <a:latin typeface="Consolas" pitchFamily="49" charset="0"/>
              </a:rPr>
              <a:t>openFileDlg</a:t>
            </a:r>
            <a:r>
              <a:rPr lang="en-US" sz="2800" dirty="0" smtClean="0">
                <a:latin typeface="Consolas" pitchFamily="49" charset="0"/>
              </a:rPr>
              <a:t> = new </a:t>
            </a:r>
            <a:r>
              <a:rPr lang="en-US" sz="2800" dirty="0" err="1" smtClean="0">
                <a:latin typeface="Consolas" pitchFamily="49" charset="0"/>
              </a:rPr>
              <a:t>OpenFileDialog</a:t>
            </a:r>
            <a:r>
              <a:rPr lang="en-US" sz="2800" dirty="0" smtClean="0">
                <a:latin typeface="Consolas" pitchFamily="49" charset="0"/>
              </a:rPr>
              <a:t>();</a:t>
            </a:r>
          </a:p>
          <a:p>
            <a:r>
              <a:rPr lang="en-US" sz="2800" dirty="0" err="1" smtClean="0">
                <a:latin typeface="Consolas" pitchFamily="49" charset="0"/>
              </a:rPr>
              <a:t>openFileDlg.EnableMultipleSelection</a:t>
            </a:r>
            <a:r>
              <a:rPr lang="en-US" sz="2800" dirty="0" smtClean="0">
                <a:latin typeface="Consolas" pitchFamily="49" charset="0"/>
              </a:rPr>
              <a:t> = false;</a:t>
            </a:r>
          </a:p>
          <a:p>
            <a:r>
              <a:rPr lang="en-US" sz="2800" dirty="0" err="1" smtClean="0">
                <a:latin typeface="Consolas" pitchFamily="49" charset="0"/>
              </a:rPr>
              <a:t>openFileDlg.Filter</a:t>
            </a:r>
            <a:r>
              <a:rPr lang="en-US" sz="2800" dirty="0" smtClean="0">
                <a:latin typeface="Consolas" pitchFamily="49" charset="0"/>
              </a:rPr>
              <a:t> = "Text files (*.txt;*.xml)|*.txt;*.xml";</a:t>
            </a:r>
          </a:p>
          <a:p>
            <a:r>
              <a:rPr lang="en-US" sz="2800" dirty="0" err="1" smtClean="0">
                <a:latin typeface="Consolas" pitchFamily="49" charset="0"/>
              </a:rPr>
              <a:t>openFileDlg.Title</a:t>
            </a:r>
            <a:r>
              <a:rPr lang="en-US" sz="2800" dirty="0" smtClean="0">
                <a:latin typeface="Consolas" pitchFamily="49" charset="0"/>
              </a:rPr>
              <a:t> = "Select an image to upload";</a:t>
            </a:r>
          </a:p>
          <a:p>
            <a:endParaRPr lang="en-US" sz="2800" dirty="0" smtClean="0">
              <a:latin typeface="Consolas" pitchFamily="49" charset="0"/>
            </a:endParaRPr>
          </a:p>
          <a:p>
            <a:r>
              <a:rPr lang="en-US" sz="2800" dirty="0" smtClean="0">
                <a:latin typeface="Consolas" pitchFamily="49" charset="0"/>
              </a:rPr>
              <a:t>if (</a:t>
            </a:r>
            <a:r>
              <a:rPr lang="en-US" sz="2800" dirty="0" err="1" smtClean="0">
                <a:latin typeface="Consolas" pitchFamily="49" charset="0"/>
              </a:rPr>
              <a:t>openFileDlg.ShowDialog</a:t>
            </a:r>
            <a:r>
              <a:rPr lang="en-US" sz="2800" dirty="0" smtClean="0">
                <a:latin typeface="Consolas" pitchFamily="49" charset="0"/>
              </a:rPr>
              <a:t>() == </a:t>
            </a:r>
            <a:r>
              <a:rPr lang="en-US" sz="2800" dirty="0" err="1" smtClean="0">
                <a:latin typeface="Consolas" pitchFamily="49" charset="0"/>
              </a:rPr>
              <a:t>DialogResult.OK</a:t>
            </a:r>
            <a:r>
              <a:rPr lang="en-US" sz="2800" dirty="0" smtClean="0">
                <a:latin typeface="Consolas" pitchFamily="49" charset="0"/>
              </a:rPr>
              <a:t>)</a:t>
            </a:r>
          </a:p>
          <a:p>
            <a:r>
              <a:rPr lang="en-US" sz="2800" dirty="0" smtClean="0">
                <a:latin typeface="Consolas" pitchFamily="49" charset="0"/>
              </a:rPr>
              <a:t>{</a:t>
            </a:r>
          </a:p>
          <a:p>
            <a:r>
              <a:rPr lang="en-US" sz="2800" dirty="0" smtClean="0">
                <a:solidFill>
                  <a:schemeClr val="bg1"/>
                </a:solidFill>
                <a:effectLst>
                  <a:outerShdw blurRad="38100" dist="38100" dir="2700000" algn="tl">
                    <a:srgbClr val="000000">
                      <a:alpha val="43137"/>
                    </a:srgbClr>
                  </a:outerShdw>
                </a:effectLst>
                <a:latin typeface="Consolas" pitchFamily="49" charset="0"/>
              </a:rPr>
              <a:t>     // Do something with the file or files</a:t>
            </a:r>
          </a:p>
          <a:p>
            <a:r>
              <a:rPr lang="en-US" sz="2800" dirty="0" smtClean="0">
                <a:solidFill>
                  <a:schemeClr val="bg1"/>
                </a:solidFill>
                <a:effectLst>
                  <a:outerShdw blurRad="38100" dist="38100" dir="2700000" algn="tl">
                    <a:srgbClr val="000000">
                      <a:alpha val="43137"/>
                    </a:srgbClr>
                  </a:outerShdw>
                </a:effectLst>
                <a:latin typeface="Consolas" pitchFamily="49" charset="0"/>
              </a:rPr>
              <a:t>}</a:t>
            </a:r>
            <a:endParaRPr lang="en-US" sz="2600" dirty="0">
              <a:solidFill>
                <a:schemeClr val="bg1"/>
              </a:solidFill>
              <a:effectLst>
                <a:outerShdw blurRad="38100" dist="38100" dir="2700000" algn="tl">
                  <a:srgbClr val="000000">
                    <a:alpha val="43137"/>
                  </a:srgbClr>
                </a:outerShdw>
              </a:effectLst>
              <a:latin typeface="Consolas" pitchFamily="49" charset="0"/>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OpenFileDialog Security Constraints</a:t>
            </a:r>
            <a:endParaRPr lang="en-US" dirty="0"/>
          </a:p>
        </p:txBody>
      </p:sp>
      <p:sp>
        <p:nvSpPr>
          <p:cNvPr id="3" name="Content Placeholder 2"/>
          <p:cNvSpPr>
            <a:spLocks noGrp="1"/>
          </p:cNvSpPr>
          <p:nvPr>
            <p:ph idx="1"/>
          </p:nvPr>
        </p:nvSpPr>
        <p:spPr>
          <a:xfrm>
            <a:off x="612141" y="1697357"/>
            <a:ext cx="13408659" cy="3129062"/>
          </a:xfrm>
        </p:spPr>
        <p:txBody>
          <a:bodyPr/>
          <a:lstStyle/>
          <a:p>
            <a:r>
              <a:rPr smtClean="0"/>
              <a:t>Silverlight does not allow developer to control or access the origional file path on the local machine</a:t>
            </a:r>
          </a:p>
          <a:p>
            <a:endParaRPr/>
          </a:p>
          <a:p>
            <a:r>
              <a:rPr smtClean="0"/>
              <a:t>Silverlight does not allow direct file access without first going through the OpenFileDialog </a:t>
            </a: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OpenFileDialog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HTTP Networking Stack</a:t>
            </a:r>
            <a:endParaRPr sz="7200"/>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Browser based HTTP networking stack</a:t>
            </a:r>
            <a:endParaRPr/>
          </a:p>
        </p:txBody>
      </p:sp>
      <p:sp>
        <p:nvSpPr>
          <p:cNvPr id="9" name="Text Box 4"/>
          <p:cNvSpPr txBox="1">
            <a:spLocks noChangeArrowheads="1"/>
          </p:cNvSpPr>
          <p:nvPr/>
        </p:nvSpPr>
        <p:spPr bwMode="auto">
          <a:xfrm>
            <a:off x="390525" y="6478588"/>
            <a:ext cx="13268325" cy="14636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StreamReader</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responseReader</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StreamReader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response.GetResponseStream</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string</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RawResponse</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responseReader.ReadToEnd</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10" name="Content Placeholder 9"/>
          <p:cNvSpPr>
            <a:spLocks noGrp="1"/>
          </p:cNvSpPr>
          <p:nvPr>
            <p:ph idx="1"/>
          </p:nvPr>
        </p:nvSpPr>
        <p:spPr>
          <a:xfrm>
            <a:off x="584200" y="1403351"/>
            <a:ext cx="13409613" cy="2159000"/>
          </a:xfrm>
        </p:spPr>
        <p:txBody>
          <a:bodyPr/>
          <a:lstStyle/>
          <a:p>
            <a:pPr marL="459106" indent="-459106" defTabSz="1095376">
              <a:defRPr/>
            </a:pPr>
            <a:r>
              <a:rPr/>
              <a:t>Browser based headers/cookies passed with request</a:t>
            </a:r>
          </a:p>
          <a:p>
            <a:pPr marL="459106" indent="-459106" defTabSz="1095376">
              <a:defRPr/>
            </a:pPr>
            <a:r>
              <a:rPr/>
              <a:t>Restricted to same domain access in the Alpha</a:t>
            </a:r>
          </a:p>
          <a:p>
            <a:pPr marL="459106" indent="-459106" defTabSz="1095376">
              <a:defRPr/>
            </a:pPr>
            <a:r>
              <a:rPr/>
              <a:t>Cross-domain </a:t>
            </a:r>
            <a:r>
              <a:rPr smtClean="0"/>
              <a:t>coming in the future</a:t>
            </a:r>
            <a:endParaRPr/>
          </a:p>
          <a:p>
            <a:pPr marL="459106" indent="-459106" defTabSz="1095376">
              <a:defRPr/>
            </a:pPr>
            <a:endParaRPr/>
          </a:p>
        </p:txBody>
      </p:sp>
      <p:sp>
        <p:nvSpPr>
          <p:cNvPr id="5" name="Text Box 4"/>
          <p:cNvSpPr txBox="1">
            <a:spLocks noChangeArrowheads="1"/>
          </p:cNvSpPr>
          <p:nvPr/>
        </p:nvSpPr>
        <p:spPr bwMode="auto">
          <a:xfrm>
            <a:off x="390525" y="4306888"/>
            <a:ext cx="13306425" cy="146367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Uri </a:t>
            </a:r>
            <a:r>
              <a:rPr lang="en-US" sz="2600" dirty="0" err="1">
                <a:solidFill>
                  <a:schemeClr val="bg1"/>
                </a:solidFill>
                <a:effectLst>
                  <a:outerShdw blurRad="38100" dist="38100" dir="2700000" algn="tl">
                    <a:srgbClr val="000000">
                      <a:alpha val="43137"/>
                    </a:srgbClr>
                  </a:outerShdw>
                </a:effectLst>
                <a:latin typeface="Consolas" pitchFamily="49" charset="0"/>
              </a:rPr>
              <a:t>dataLocation</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Uri("</a:t>
            </a:r>
            <a:r>
              <a:rPr lang="en-US" sz="2600" dirty="0">
                <a:solidFill>
                  <a:srgbClr val="C00000"/>
                </a:solidFill>
                <a:effectLst>
                  <a:outerShdw blurRad="38100" dist="38100" dir="2700000" algn="tl">
                    <a:srgbClr val="000000">
                      <a:alpha val="43137"/>
                    </a:srgbClr>
                  </a:outerShdw>
                </a:effectLst>
                <a:latin typeface="Consolas" pitchFamily="49" charset="0"/>
              </a:rPr>
              <a:t>http://localhost/playerdata.xml</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BrowserHttpWebRequest</a:t>
            </a:r>
            <a:r>
              <a:rPr lang="en-US" sz="2600" dirty="0">
                <a:solidFill>
                  <a:schemeClr val="bg1"/>
                </a:solidFill>
                <a:effectLst>
                  <a:outerShdw blurRad="38100" dist="38100" dir="2700000" algn="tl">
                    <a:srgbClr val="000000">
                      <a:alpha val="43137"/>
                    </a:srgbClr>
                  </a:outerShdw>
                </a:effectLst>
                <a:latin typeface="Consolas" pitchFamily="49" charset="0"/>
              </a:rPr>
              <a:t> request =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BrowserHttpWebRequest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dataLocation</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HttpWebResponse</a:t>
            </a:r>
            <a:r>
              <a:rPr lang="en-US" sz="2600" dirty="0">
                <a:solidFill>
                  <a:schemeClr val="bg1"/>
                </a:solidFill>
                <a:effectLst>
                  <a:outerShdw blurRad="38100" dist="38100" dir="2700000" algn="tl">
                    <a:srgbClr val="000000">
                      <a:alpha val="43137"/>
                    </a:srgbClr>
                  </a:outerShdw>
                </a:effectLst>
                <a:latin typeface="Consolas" pitchFamily="49" charset="0"/>
              </a:rPr>
              <a:t> response = (</a:t>
            </a:r>
            <a:r>
              <a:rPr lang="en-US" sz="2600" dirty="0" err="1">
                <a:solidFill>
                  <a:schemeClr val="bg1"/>
                </a:solidFill>
                <a:effectLst>
                  <a:outerShdw blurRad="38100" dist="38100" dir="2700000" algn="tl">
                    <a:srgbClr val="000000">
                      <a:alpha val="43137"/>
                    </a:srgbClr>
                  </a:outerShdw>
                </a:effectLst>
                <a:latin typeface="Consolas" pitchFamily="49" charset="0"/>
              </a:rPr>
              <a:t>HttpWebResponse</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request.GetResponse</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409575" y="370998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Make the HTTP Request</a:t>
            </a:r>
          </a:p>
        </p:txBody>
      </p:sp>
      <p:sp>
        <p:nvSpPr>
          <p:cNvPr id="12" name="Content Placeholder 2"/>
          <p:cNvSpPr txBox="1">
            <a:spLocks/>
          </p:cNvSpPr>
          <p:nvPr/>
        </p:nvSpPr>
        <p:spPr bwMode="auto">
          <a:xfrm>
            <a:off x="466725" y="58626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Process the response</a:t>
            </a: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3302000"/>
            <a:ext cx="12308417" cy="914096"/>
          </a:xfrm>
        </p:spPr>
        <p:txBody>
          <a:bodyPr/>
          <a:lstStyle/>
          <a:p>
            <a:pPr defTabSz="1095376">
              <a:defRPr/>
            </a:pPr>
            <a:r>
              <a:rPr smtClean="0"/>
              <a:t>HTTP Networking</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997196"/>
          </a:xfrm>
        </p:spPr>
        <p:txBody>
          <a:bodyPr/>
          <a:lstStyle/>
          <a:p>
            <a:pPr algn="ctr">
              <a:defRPr/>
            </a:pPr>
            <a:r>
              <a:rPr sz="7200" smtClean="0"/>
              <a:t>Web Services</a:t>
            </a:r>
            <a:endParaRPr sz="7200"/>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68598" y="332378"/>
            <a:ext cx="13408659" cy="830997"/>
          </a:xfrm>
        </p:spPr>
        <p:txBody>
          <a:bodyPr/>
          <a:lstStyle/>
          <a:p>
            <a:pPr>
              <a:defRPr/>
            </a:pPr>
            <a:r>
              <a:rPr smtClean="0"/>
              <a:t>Web Services</a:t>
            </a:r>
            <a:endParaRPr/>
          </a:p>
        </p:txBody>
      </p:sp>
      <p:sp>
        <p:nvSpPr>
          <p:cNvPr id="9" name="Text Box 4"/>
          <p:cNvSpPr txBox="1">
            <a:spLocks noChangeArrowheads="1"/>
          </p:cNvSpPr>
          <p:nvPr/>
        </p:nvSpPr>
        <p:spPr bwMode="auto">
          <a:xfrm>
            <a:off x="914400" y="4762500"/>
            <a:ext cx="13047663"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WebMethod</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rgbClr val="00B0F0"/>
                </a:solidFill>
                <a:effectLst>
                  <a:outerShdw blurRad="38100" dist="38100" dir="2700000" algn="tl">
                    <a:srgbClr val="000000">
                      <a:alpha val="43137"/>
                    </a:srgbClr>
                  </a:outerShdw>
                </a:effectLst>
                <a:latin typeface="Consolas" pitchFamily="49" charset="0"/>
              </a:rPr>
              <a:t>public</a:t>
            </a:r>
            <a:r>
              <a:rPr lang="en-US" sz="2600" dirty="0">
                <a:solidFill>
                  <a:schemeClr val="bg1"/>
                </a:solidFill>
                <a:effectLst>
                  <a:outerShdw blurRad="38100" dist="38100" dir="2700000" algn="tl">
                    <a:srgbClr val="000000">
                      <a:alpha val="43137"/>
                    </a:srgbClr>
                  </a:outerShdw>
                </a:effectLst>
                <a:latin typeface="Consolas" pitchFamily="49" charset="0"/>
              </a:rPr>
              <a:t> List&lt;Player&gt; </a:t>
            </a:r>
            <a:r>
              <a:rPr lang="en-US" sz="2600" dirty="0" err="1">
                <a:solidFill>
                  <a:schemeClr val="bg1"/>
                </a:solidFill>
                <a:effectLst>
                  <a:outerShdw blurRad="38100" dist="38100" dir="2700000" algn="tl">
                    <a:srgbClr val="000000">
                      <a:alpha val="43137"/>
                    </a:srgbClr>
                  </a:outerShdw>
                </a:effectLst>
                <a:latin typeface="Consolas" pitchFamily="49" charset="0"/>
              </a:rPr>
              <a:t>GetPlayerList</a:t>
            </a:r>
            <a:r>
              <a:rPr lang="en-US" sz="2600" dirty="0">
                <a:solidFill>
                  <a:schemeClr val="bg1"/>
                </a:solidFill>
                <a:effectLst>
                  <a:outerShdw blurRad="38100" dist="38100" dir="2700000" algn="tl">
                    <a:srgbClr val="000000">
                      <a:alpha val="43137"/>
                    </a:srgbClr>
                  </a:outerShdw>
                </a:effectLst>
                <a:latin typeface="Consolas" pitchFamily="49" charset="0"/>
              </a:rPr>
              <a:t>() {  ... }</a:t>
            </a:r>
          </a:p>
        </p:txBody>
      </p:sp>
      <p:sp>
        <p:nvSpPr>
          <p:cNvPr id="10" name="Content Placeholder 9"/>
          <p:cNvSpPr>
            <a:spLocks noGrp="1"/>
          </p:cNvSpPr>
          <p:nvPr>
            <p:ph idx="1"/>
          </p:nvPr>
        </p:nvSpPr>
        <p:spPr>
          <a:xfrm>
            <a:off x="612775" y="1684338"/>
            <a:ext cx="13662025" cy="2754312"/>
          </a:xfrm>
        </p:spPr>
        <p:txBody>
          <a:bodyPr/>
          <a:lstStyle/>
          <a:p>
            <a:pPr marL="459106" indent="-459106" defTabSz="1095376">
              <a:defRPr/>
            </a:pPr>
            <a:r>
              <a:rPr/>
              <a:t>VS based Proxy Generator enables strongly typed access</a:t>
            </a:r>
          </a:p>
          <a:p>
            <a:pPr marL="459106" indent="-459106" defTabSz="1095376">
              <a:defRPr/>
            </a:pPr>
            <a:r>
              <a:rPr/>
              <a:t>ASP.NET JSON services supported in the Alpha</a:t>
            </a:r>
          </a:p>
          <a:p>
            <a:pPr marL="459106" indent="-459106" defTabSz="1095376">
              <a:defRPr/>
            </a:pPr>
            <a:r>
              <a:rPr/>
              <a:t>WCF &amp; SOAP support coming</a:t>
            </a:r>
          </a:p>
          <a:p>
            <a:pPr marL="459106" indent="-459106" defTabSz="1095376">
              <a:defRPr/>
            </a:pPr>
            <a:endParaRPr/>
          </a:p>
        </p:txBody>
      </p:sp>
      <p:sp>
        <p:nvSpPr>
          <p:cNvPr id="5" name="Text Box 4"/>
          <p:cNvSpPr txBox="1">
            <a:spLocks noChangeArrowheads="1"/>
          </p:cNvSpPr>
          <p:nvPr/>
        </p:nvSpPr>
        <p:spPr bwMode="auto">
          <a:xfrm>
            <a:off x="903288" y="6772275"/>
            <a:ext cx="13100050" cy="10636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smtClean="0">
                <a:solidFill>
                  <a:schemeClr val="bg1"/>
                </a:solidFill>
                <a:effectLst>
                  <a:outerShdw blurRad="38100" dist="38100" dir="2700000" algn="tl">
                    <a:srgbClr val="000000">
                      <a:alpha val="43137"/>
                    </a:srgbClr>
                  </a:outerShdw>
                </a:effectLst>
                <a:latin typeface="Consolas" pitchFamily="49" charset="0"/>
              </a:rPr>
              <a:t>footballService</a:t>
            </a:r>
            <a:r>
              <a:rPr lang="en-US" sz="2600" dirty="0" smtClean="0">
                <a:solidFill>
                  <a:schemeClr val="bg1"/>
                </a:solidFill>
                <a:effectLst>
                  <a:outerShdw blurRad="38100" dist="38100" dir="2700000" algn="tl">
                    <a:srgbClr val="000000">
                      <a:alpha val="43137"/>
                    </a:srgbClr>
                  </a:outerShdw>
                </a:effectLst>
                <a:latin typeface="Consolas" pitchFamily="49" charset="0"/>
              </a:rPr>
              <a:t> </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smtClean="0">
                <a:solidFill>
                  <a:schemeClr val="bg1"/>
                </a:solidFill>
                <a:effectLst>
                  <a:outerShdw blurRad="38100" dist="38100" dir="2700000" algn="tl">
                    <a:srgbClr val="000000">
                      <a:alpha val="43137"/>
                    </a:srgbClr>
                  </a:outerShdw>
                </a:effectLst>
                <a:latin typeface="Consolas" pitchFamily="49" charset="0"/>
              </a:rPr>
              <a:t>FootballData</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playerList</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smtClean="0">
                <a:solidFill>
                  <a:schemeClr val="bg1"/>
                </a:solidFill>
                <a:effectLst>
                  <a:outerShdw blurRad="38100" dist="38100" dir="2700000" algn="tl">
                    <a:srgbClr val="000000">
                      <a:alpha val="43137"/>
                    </a:srgbClr>
                  </a:outerShdw>
                </a:effectLst>
                <a:latin typeface="Consolas" pitchFamily="49" charset="0"/>
              </a:rPr>
              <a:t>footballService.GetPlayerList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ToList</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485775" y="4148138"/>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The Web Service to Call</a:t>
            </a:r>
          </a:p>
        </p:txBody>
      </p:sp>
      <p:sp>
        <p:nvSpPr>
          <p:cNvPr id="7" name="Content Placeholder 2"/>
          <p:cNvSpPr txBox="1">
            <a:spLocks/>
          </p:cNvSpPr>
          <p:nvPr/>
        </p:nvSpPr>
        <p:spPr bwMode="auto">
          <a:xfrm>
            <a:off x="542925" y="6019800"/>
            <a:ext cx="12900025" cy="554038"/>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Call the Web Service from the client</a:t>
            </a:r>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pPr>
              <a:defRPr/>
            </a:pPr>
            <a:r>
              <a:rPr smtClean="0"/>
              <a:t>Async Support</a:t>
            </a:r>
            <a:endParaRPr/>
          </a:p>
        </p:txBody>
      </p:sp>
      <p:sp>
        <p:nvSpPr>
          <p:cNvPr id="3" name="Content Placeholder 2"/>
          <p:cNvSpPr>
            <a:spLocks noGrp="1"/>
          </p:cNvSpPr>
          <p:nvPr>
            <p:ph idx="1"/>
          </p:nvPr>
        </p:nvSpPr>
        <p:spPr>
          <a:xfrm>
            <a:off x="612775" y="1697038"/>
            <a:ext cx="13408025" cy="553998"/>
          </a:xfrm>
        </p:spPr>
        <p:txBody>
          <a:bodyPr/>
          <a:lstStyle/>
          <a:p>
            <a:pPr marL="459106" indent="-459106" defTabSz="1095376">
              <a:defRPr/>
            </a:pPr>
            <a:r>
              <a:rPr/>
              <a:t>Sync &amp; Async web services supported in the </a:t>
            </a:r>
            <a:r>
              <a:rPr smtClean="0"/>
              <a:t>Alpha</a:t>
            </a:r>
            <a:endParaRPr/>
          </a:p>
        </p:txBody>
      </p:sp>
      <p:sp>
        <p:nvSpPr>
          <p:cNvPr id="4" name="Text Box 4"/>
          <p:cNvSpPr txBox="1">
            <a:spLocks noChangeArrowheads="1"/>
          </p:cNvSpPr>
          <p:nvPr/>
        </p:nvSpPr>
        <p:spPr bwMode="auto">
          <a:xfrm>
            <a:off x="815975" y="3317875"/>
            <a:ext cx="13047663" cy="1065213"/>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err="1">
                <a:solidFill>
                  <a:schemeClr val="bg1"/>
                </a:solidFill>
                <a:effectLst>
                  <a:outerShdw blurRad="38100" dist="38100" dir="2700000" algn="tl">
                    <a:srgbClr val="000000">
                      <a:alpha val="43137"/>
                    </a:srgbClr>
                  </a:outerShdw>
                </a:effectLst>
                <a:latin typeface="Consolas" pitchFamily="49" charset="0"/>
              </a:rPr>
              <a:t>baseballService.BeginGetPlayerList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new</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AsyncCallback</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OnPlayerDataLoaded</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null</a:t>
            </a: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5" name="Text Box 4"/>
          <p:cNvSpPr txBox="1">
            <a:spLocks noChangeArrowheads="1"/>
          </p:cNvSpPr>
          <p:nvPr/>
        </p:nvSpPr>
        <p:spPr bwMode="auto">
          <a:xfrm>
            <a:off x="755650" y="5651500"/>
            <a:ext cx="13100050" cy="1863725"/>
          </a:xfrm>
          <a:prstGeom prst="rect">
            <a:avLst/>
          </a:prstGeom>
          <a:solidFill>
            <a:schemeClr val="tx2"/>
          </a:solidFill>
          <a:ln w="38100" algn="ctr">
            <a:noFill/>
            <a:miter lim="800000"/>
            <a:headEnd type="none" w="sm" len="sm"/>
            <a:tailEnd type="none" w="lg" len="lg"/>
          </a:ln>
          <a:effectLst>
            <a:outerShdw dist="107763" dir="2700000" algn="ctr" rotWithShape="0">
              <a:schemeClr val="bg2">
                <a:alpha val="50000"/>
              </a:schemeClr>
            </a:outerShdw>
          </a:effectLst>
        </p:spPr>
        <p:txBody>
          <a:bodyPr lIns="130622" tIns="130622" rIns="130622" bIns="130622">
            <a:spAutoFit/>
          </a:bodyPr>
          <a:lstStyle/>
          <a:p>
            <a:pPr>
              <a:defRPr/>
            </a:pPr>
            <a:r>
              <a:rPr lang="en-US" sz="2600" dirty="0">
                <a:solidFill>
                  <a:srgbClr val="00B0F0"/>
                </a:solidFill>
                <a:effectLst>
                  <a:outerShdw blurRad="38100" dist="38100" dir="2700000" algn="tl">
                    <a:srgbClr val="000000">
                      <a:alpha val="43137"/>
                    </a:srgbClr>
                  </a:outerShdw>
                </a:effectLst>
                <a:latin typeface="Consolas" pitchFamily="49" charset="0"/>
              </a:rPr>
              <a:t>private</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a:solidFill>
                  <a:srgbClr val="00B0F0"/>
                </a:solidFill>
                <a:effectLst>
                  <a:outerShdw blurRad="38100" dist="38100" dir="2700000" algn="tl">
                    <a:srgbClr val="000000">
                      <a:alpha val="43137"/>
                    </a:srgbClr>
                  </a:outerShdw>
                </a:effectLst>
                <a:latin typeface="Consolas" pitchFamily="49" charset="0"/>
              </a:rPr>
              <a:t>void</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OnPlayerDataLoaded</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IAsyncResult</a:t>
            </a: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iar</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	</a:t>
            </a:r>
            <a:r>
              <a:rPr lang="en-US" sz="2600" dirty="0" err="1">
                <a:solidFill>
                  <a:schemeClr val="bg1"/>
                </a:solidFill>
                <a:effectLst>
                  <a:outerShdw blurRad="38100" dist="38100" dir="2700000" algn="tl">
                    <a:srgbClr val="000000">
                      <a:alpha val="43137"/>
                    </a:srgbClr>
                  </a:outerShdw>
                </a:effectLst>
                <a:latin typeface="Consolas" pitchFamily="49" charset="0"/>
              </a:rPr>
              <a:t>playerList</a:t>
            </a:r>
            <a:r>
              <a:rPr lang="en-US" sz="2600" dirty="0">
                <a:solidFill>
                  <a:schemeClr val="bg1"/>
                </a:solidFill>
                <a:effectLst>
                  <a:outerShdw blurRad="38100" dist="38100" dir="2700000" algn="tl">
                    <a:srgbClr val="000000">
                      <a:alpha val="43137"/>
                    </a:srgbClr>
                  </a:outerShdw>
                </a:effectLst>
                <a:latin typeface="Consolas" pitchFamily="49" charset="0"/>
              </a:rPr>
              <a:t> = </a:t>
            </a:r>
            <a:r>
              <a:rPr lang="en-US" sz="2600" dirty="0" err="1">
                <a:solidFill>
                  <a:schemeClr val="bg1"/>
                </a:solidFill>
                <a:effectLst>
                  <a:outerShdw blurRad="38100" dist="38100" dir="2700000" algn="tl">
                    <a:srgbClr val="000000">
                      <a:alpha val="43137"/>
                    </a:srgbClr>
                  </a:outerShdw>
                </a:effectLst>
                <a:latin typeface="Consolas" pitchFamily="49" charset="0"/>
              </a:rPr>
              <a:t>baseballService.EndGetPlayerList</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iar</a:t>
            </a:r>
            <a:r>
              <a:rPr lang="en-US" sz="2600" dirty="0">
                <a:solidFill>
                  <a:schemeClr val="bg1"/>
                </a:solidFill>
                <a:effectLst>
                  <a:outerShdw blurRad="38100" dist="38100" dir="2700000" algn="tl">
                    <a:srgbClr val="000000">
                      <a:alpha val="43137"/>
                    </a:srgbClr>
                  </a:outerShdw>
                </a:effectLst>
                <a:latin typeface="Consolas" pitchFamily="49" charset="0"/>
              </a:rPr>
              <a:t>).</a:t>
            </a:r>
            <a:r>
              <a:rPr lang="en-US" sz="2600" dirty="0" err="1">
                <a:solidFill>
                  <a:schemeClr val="bg1"/>
                </a:solidFill>
                <a:effectLst>
                  <a:outerShdw blurRad="38100" dist="38100" dir="2700000" algn="tl">
                    <a:srgbClr val="000000">
                      <a:alpha val="43137"/>
                    </a:srgbClr>
                  </a:outerShdw>
                </a:effectLst>
                <a:latin typeface="Consolas" pitchFamily="49" charset="0"/>
              </a:rPr>
              <a:t>ToList</a:t>
            </a:r>
            <a:r>
              <a:rPr lang="en-US" sz="2600" dirty="0">
                <a:solidFill>
                  <a:schemeClr val="bg1"/>
                </a:solidFill>
                <a:effectLst>
                  <a:outerShdw blurRad="38100" dist="38100" dir="2700000" algn="tl">
                    <a:srgbClr val="000000">
                      <a:alpha val="43137"/>
                    </a:srgbClr>
                  </a:outerShdw>
                </a:effectLst>
                <a:latin typeface="Consolas" pitchFamily="49" charset="0"/>
              </a:rPr>
              <a:t>();</a:t>
            </a:r>
          </a:p>
          <a:p>
            <a:pPr>
              <a:defRPr/>
            </a:pPr>
            <a:r>
              <a:rPr lang="en-US" sz="2600" dirty="0">
                <a:solidFill>
                  <a:schemeClr val="bg1"/>
                </a:solidFill>
                <a:effectLst>
                  <a:outerShdw blurRad="38100" dist="38100" dir="2700000" algn="tl">
                    <a:srgbClr val="000000">
                      <a:alpha val="43137"/>
                    </a:srgbClr>
                  </a:outerShdw>
                </a:effectLst>
                <a:latin typeface="Consolas" pitchFamily="49" charset="0"/>
              </a:rPr>
              <a:t>}</a:t>
            </a:r>
          </a:p>
        </p:txBody>
      </p:sp>
      <p:sp>
        <p:nvSpPr>
          <p:cNvPr id="6" name="Content Placeholder 2"/>
          <p:cNvSpPr txBox="1">
            <a:spLocks/>
          </p:cNvSpPr>
          <p:nvPr/>
        </p:nvSpPr>
        <p:spPr bwMode="auto">
          <a:xfrm>
            <a:off x="387350" y="2703513"/>
            <a:ext cx="12901613" cy="554037"/>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Start the </a:t>
            </a:r>
            <a:r>
              <a:rPr lang="en-US" sz="4000" kern="0" dirty="0" err="1">
                <a:solidFill>
                  <a:schemeClr val="tx1"/>
                </a:solidFill>
                <a:effectLst>
                  <a:outerShdw blurRad="38100" dist="38100" dir="2700000" algn="tl">
                    <a:srgbClr val="000000">
                      <a:alpha val="43137"/>
                    </a:srgbClr>
                  </a:outerShdw>
                </a:effectLst>
                <a:latin typeface="+mn-lt"/>
                <a:cs typeface="Arial" pitchFamily="34" charset="0"/>
              </a:rPr>
              <a:t>async</a:t>
            </a:r>
            <a:r>
              <a:rPr lang="en-US" sz="4000" kern="0" dirty="0">
                <a:solidFill>
                  <a:schemeClr val="tx1"/>
                </a:solidFill>
                <a:effectLst>
                  <a:outerShdw blurRad="38100" dist="38100" dir="2700000" algn="tl">
                    <a:srgbClr val="000000">
                      <a:alpha val="43137"/>
                    </a:srgbClr>
                  </a:outerShdw>
                </a:effectLst>
                <a:latin typeface="+mn-lt"/>
                <a:cs typeface="Arial" pitchFamily="34" charset="0"/>
              </a:rPr>
              <a:t> web service call</a:t>
            </a:r>
          </a:p>
        </p:txBody>
      </p:sp>
      <p:sp>
        <p:nvSpPr>
          <p:cNvPr id="7" name="Content Placeholder 2"/>
          <p:cNvSpPr txBox="1">
            <a:spLocks/>
          </p:cNvSpPr>
          <p:nvPr/>
        </p:nvSpPr>
        <p:spPr bwMode="auto">
          <a:xfrm>
            <a:off x="463550" y="4899025"/>
            <a:ext cx="12901613" cy="554038"/>
          </a:xfrm>
          <a:prstGeom prst="rect">
            <a:avLst/>
          </a:prstGeom>
          <a:noFill/>
          <a:ln w="9525">
            <a:noFill/>
            <a:miter lim="800000"/>
            <a:headEnd/>
            <a:tailEnd/>
          </a:ln>
        </p:spPr>
        <p:txBody>
          <a:bodyPr lIns="0" tIns="0" rIns="0" bIns="0">
            <a:spAutoFit/>
          </a:bodyPr>
          <a:lstStyle/>
          <a:p>
            <a:pPr marL="459106" indent="-459106" defTabSz="1095376">
              <a:lnSpc>
                <a:spcPct val="90000"/>
              </a:lnSpc>
              <a:spcBef>
                <a:spcPts val="1400"/>
              </a:spcBef>
              <a:buClr>
                <a:schemeClr val="tx2"/>
              </a:buClr>
              <a:buSzPct val="95000"/>
              <a:defRPr/>
            </a:pPr>
            <a:r>
              <a:rPr lang="en-US" sz="4000" kern="0" dirty="0">
                <a:solidFill>
                  <a:schemeClr val="tx1"/>
                </a:solidFill>
                <a:effectLst>
                  <a:outerShdw blurRad="38100" dist="38100" dir="2700000" algn="tl">
                    <a:srgbClr val="000000">
                      <a:alpha val="43137"/>
                    </a:srgbClr>
                  </a:outerShdw>
                </a:effectLst>
                <a:latin typeface="+mn-lt"/>
                <a:cs typeface="Arial" pitchFamily="34" charset="0"/>
              </a:rPr>
              <a:t>Handle the web service completion event</a:t>
            </a: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4168" y="2825750"/>
            <a:ext cx="12308417" cy="914096"/>
          </a:xfrm>
        </p:spPr>
        <p:txBody>
          <a:bodyPr/>
          <a:lstStyle/>
          <a:p>
            <a:pPr defTabSz="1095376">
              <a:defRPr/>
            </a:pPr>
            <a:r>
              <a:rPr smtClean="0"/>
              <a:t>Web Services</a:t>
            </a:r>
            <a:endParaRPr/>
          </a:p>
        </p:txBody>
      </p:sp>
      <p:sp>
        <p:nvSpPr>
          <p:cNvPr id="4" name="Text Placeholder 3"/>
          <p:cNvSpPr>
            <a:spLocks noGrp="1"/>
          </p:cNvSpPr>
          <p:nvPr>
            <p:ph type="body" sz="quarter" idx="10"/>
          </p:nvPr>
        </p:nvSpPr>
        <p:spPr/>
        <p:txBody>
          <a:bodyPr/>
          <a:lstStyle/>
          <a:p>
            <a:pPr defTabSz="1095376">
              <a:defRPr/>
            </a:pPr>
            <a:r>
              <a:rPr/>
              <a:t>demo</a:t>
            </a:r>
          </a:p>
        </p:txBody>
      </p:sp>
      <p:pic>
        <p:nvPicPr>
          <p:cNvPr id="5" name="Picture 4" descr="4-01488_Flys.png"/>
          <p:cNvPicPr>
            <a:picLocks noChangeAspect="1"/>
          </p:cNvPicPr>
          <p:nvPr/>
        </p:nvPicPr>
        <p:blipFill>
          <a:blip r:embed="rId3">
            <a:duotone>
              <a:schemeClr val="accent5">
                <a:shade val="45000"/>
                <a:satMod val="135000"/>
              </a:schemeClr>
              <a:prstClr val="white"/>
            </a:duotone>
            <a:lum bright="-15000"/>
          </a:blip>
          <a:stretch>
            <a:fillRect/>
          </a:stretch>
        </p:blipFill>
        <p:spPr>
          <a:xfrm>
            <a:off x="7730067" y="2284413"/>
            <a:ext cx="6900333" cy="183896"/>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553802" cy="830997"/>
          </a:xfrm>
        </p:spPr>
        <p:txBody>
          <a:bodyPr/>
          <a:lstStyle/>
          <a:p>
            <a:pPr>
              <a:defRPr/>
            </a:pPr>
            <a:r>
              <a:rPr smtClean="0"/>
              <a:t>.NET for Silverlight &amp; the Desktop </a:t>
            </a:r>
            <a:endParaRPr/>
          </a:p>
        </p:txBody>
      </p:sp>
      <p:sp>
        <p:nvSpPr>
          <p:cNvPr id="3" name="Content Placeholder 2"/>
          <p:cNvSpPr>
            <a:spLocks noGrp="1"/>
          </p:cNvSpPr>
          <p:nvPr>
            <p:ph idx="1"/>
          </p:nvPr>
        </p:nvSpPr>
        <p:spPr>
          <a:xfrm>
            <a:off x="612775" y="1697038"/>
            <a:ext cx="14017625" cy="6081665"/>
          </a:xfrm>
        </p:spPr>
        <p:txBody>
          <a:bodyPr/>
          <a:lstStyle/>
          <a:p>
            <a:pPr marL="459106" indent="-459106" defTabSz="1095376">
              <a:defRPr/>
            </a:pPr>
            <a:r>
              <a:rPr/>
              <a:t>.NET for Silverlight is a </a:t>
            </a:r>
            <a:r>
              <a:rPr smtClean="0"/>
              <a:t>subset </a:t>
            </a:r>
            <a:r>
              <a:rPr/>
              <a:t>of </a:t>
            </a:r>
            <a:r>
              <a:rPr smtClean="0"/>
              <a:t>the full </a:t>
            </a:r>
            <a:r>
              <a:rPr/>
              <a:t>.</a:t>
            </a:r>
            <a:r>
              <a:rPr smtClean="0"/>
              <a:t>NET Framework</a:t>
            </a:r>
            <a:endParaRPr/>
          </a:p>
          <a:p>
            <a:pPr marL="845820" lvl="1" defTabSz="1095376">
              <a:defRPr/>
            </a:pPr>
            <a:r>
              <a:rPr smtClean="0"/>
              <a:t>Targetted support for RIA and Media scenarios</a:t>
            </a:r>
          </a:p>
          <a:p>
            <a:pPr marL="459106" indent="-459106" defTabSz="1095376">
              <a:defRPr/>
            </a:pPr>
            <a:endParaRPr sz="1400" smtClean="0"/>
          </a:p>
          <a:p>
            <a:pPr marL="459106" indent="-459106" defTabSz="1095376">
              <a:defRPr/>
            </a:pPr>
            <a:r>
              <a:rPr smtClean="0"/>
              <a:t>Common core .NET development model</a:t>
            </a:r>
            <a:endParaRPr/>
          </a:p>
          <a:p>
            <a:pPr marL="845820" lvl="1" defTabSz="1095376">
              <a:defRPr/>
            </a:pPr>
            <a:r>
              <a:rPr smtClean="0"/>
              <a:t>Common APIs across both browser and desktop scenarios </a:t>
            </a:r>
          </a:p>
          <a:p>
            <a:pPr marL="845820" lvl="1" defTabSz="1095376">
              <a:defRPr/>
            </a:pPr>
            <a:r>
              <a:rPr smtClean="0"/>
              <a:t>Common WPF UI programming model across both</a:t>
            </a:r>
          </a:p>
          <a:p>
            <a:pPr marL="845820" lvl="1" defTabSz="1095376">
              <a:defRPr/>
            </a:pPr>
            <a:r>
              <a:rPr smtClean="0"/>
              <a:t>Development and Designer tools are the same</a:t>
            </a:r>
          </a:p>
          <a:p>
            <a:pPr marL="845820" lvl="1" defTabSz="1095376">
              <a:defRPr/>
            </a:pPr>
            <a:endParaRPr sz="1400" smtClean="0"/>
          </a:p>
          <a:p>
            <a:pPr marL="459106" indent="-459106" defTabSz="1095376">
              <a:defRPr/>
            </a:pPr>
            <a:r>
              <a:rPr/>
              <a:t>Highly compatible</a:t>
            </a:r>
          </a:p>
          <a:p>
            <a:pPr marL="845820" lvl="1" defTabSz="1095376">
              <a:defRPr/>
            </a:pPr>
            <a:r>
              <a:rPr smtClean="0"/>
              <a:t>Minimal changes needed to move from Silverlight to Desktop</a:t>
            </a: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74321"/>
            <a:ext cx="13408659" cy="830997"/>
          </a:xfrm>
        </p:spPr>
        <p:txBody>
          <a:bodyPr/>
          <a:lstStyle/>
          <a:p>
            <a:r>
              <a:rPr smtClean="0"/>
              <a:t>Isolated Storage</a:t>
            </a:r>
            <a:endParaRPr lang="en-US" sz="4000" dirty="0">
              <a:solidFill>
                <a:schemeClr val="accent1"/>
              </a:solidFill>
            </a:endParaRPr>
          </a:p>
        </p:txBody>
      </p:sp>
      <p:sp>
        <p:nvSpPr>
          <p:cNvPr id="3" name="Text Placeholder 2"/>
          <p:cNvSpPr>
            <a:spLocks noGrp="1"/>
          </p:cNvSpPr>
          <p:nvPr>
            <p:ph type="body" idx="1"/>
          </p:nvPr>
        </p:nvSpPr>
        <p:spPr>
          <a:xfrm>
            <a:off x="496027" y="1728476"/>
            <a:ext cx="13408659" cy="6716198"/>
          </a:xfrm>
        </p:spPr>
        <p:txBody>
          <a:bodyPr/>
          <a:lstStyle/>
          <a:p>
            <a:pPr>
              <a:buSzPct val="85000"/>
              <a:buBlip>
                <a:blip r:embed="rId3"/>
              </a:buBlip>
            </a:pPr>
            <a:r>
              <a:rPr smtClean="0"/>
              <a:t>Stream based access to a private file/directory structure</a:t>
            </a:r>
          </a:p>
          <a:p>
            <a:pPr lvl="1">
              <a:buSzPct val="85000"/>
              <a:buBlip>
                <a:blip r:embed="rId3"/>
              </a:buBlip>
            </a:pPr>
            <a:r>
              <a:rPr smtClean="0"/>
              <a:t>Will have easier accessors in following iterations</a:t>
            </a:r>
          </a:p>
          <a:p>
            <a:pPr>
              <a:buSzPct val="85000"/>
              <a:buBlip>
                <a:blip r:embed="rId3"/>
              </a:buBlip>
            </a:pPr>
            <a:r>
              <a:rPr smtClean="0"/>
              <a:t>Patterned after .NET Framework IsolatedStorage classes</a:t>
            </a:r>
          </a:p>
          <a:p>
            <a:pPr>
              <a:buSzPct val="85000"/>
              <a:buBlip>
                <a:blip r:embed="rId3"/>
              </a:buBlip>
            </a:pPr>
            <a:r>
              <a:rPr smtClean="0"/>
              <a:t>Read and write string or binary data</a:t>
            </a:r>
          </a:p>
          <a:p>
            <a:pPr>
              <a:buSzPct val="85000"/>
              <a:buBlip>
                <a:blip r:embed="rId3"/>
              </a:buBlip>
            </a:pPr>
            <a:r>
              <a:rPr smtClean="0"/>
              <a:t>For Alpha you get an iso-store per Source attribute</a:t>
            </a:r>
          </a:p>
          <a:p>
            <a:pPr lvl="1">
              <a:buSzPct val="85000"/>
              <a:buBlip>
                <a:blip r:embed="rId3"/>
              </a:buBlip>
            </a:pPr>
            <a:r>
              <a:rPr/>
              <a:t>c</a:t>
            </a:r>
            <a:r>
              <a:rPr smtClean="0"/>
              <a:t>ontoso.com/foo.xaml and contoso.com/bar.xaml each get a different isostore</a:t>
            </a:r>
          </a:p>
          <a:p>
            <a:pPr lvl="1">
              <a:buSzPct val="85000"/>
              <a:buBlip>
                <a:blip r:embed="rId3"/>
              </a:buBlip>
            </a:pPr>
            <a:r>
              <a:rPr smtClean="0"/>
              <a:t>1MB limit per iso-store</a:t>
            </a:r>
          </a:p>
          <a:p>
            <a:pPr>
              <a:buSzPct val="85000"/>
              <a:buBlip>
                <a:blip r:embed="rId3"/>
              </a:buBlip>
            </a:pPr>
            <a:r>
              <a:rPr smtClean="0"/>
              <a:t>Same iso-store is across browsers</a:t>
            </a:r>
          </a:p>
          <a:p>
            <a:pPr>
              <a:buSzPct val="85000"/>
              <a:buNone/>
            </a:pPr>
            <a:endParaRPr smtClean="0"/>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Content Placeholder 2"/>
          <p:cNvSpPr>
            <a:spLocks noGrp="1"/>
          </p:cNvSpPr>
          <p:nvPr>
            <p:ph idx="1"/>
          </p:nvPr>
        </p:nvSpPr>
        <p:spPr>
          <a:xfrm>
            <a:off x="612141" y="1697357"/>
            <a:ext cx="13408659" cy="5997539"/>
          </a:xfrm>
        </p:spPr>
        <p:txBody>
          <a:bodyPr/>
          <a:lstStyle/>
          <a:p>
            <a:r>
              <a:rPr smtClean="0"/>
              <a:t>Silverlight provides an incredibly powerful client platform</a:t>
            </a:r>
          </a:p>
          <a:p>
            <a:pPr lvl="1"/>
            <a:r>
              <a:rPr smtClean="0"/>
              <a:t>Easy to deploy applications</a:t>
            </a:r>
          </a:p>
          <a:p>
            <a:pPr lvl="1"/>
            <a:r>
              <a:rPr smtClean="0"/>
              <a:t>Easy to create great looking applications</a:t>
            </a:r>
          </a:p>
          <a:p>
            <a:pPr lvl="1"/>
            <a:r>
              <a:rPr smtClean="0"/>
              <a:t>Easy to create fast and responsive applications</a:t>
            </a:r>
          </a:p>
          <a:p>
            <a:pPr lvl="1"/>
            <a:r>
              <a:rPr smtClean="0"/>
              <a:t>All enabled cross platform and cross browser</a:t>
            </a:r>
          </a:p>
          <a:p>
            <a:endParaRPr sz="1050"/>
          </a:p>
          <a:p>
            <a:r>
              <a:rPr smtClean="0"/>
              <a:t>Still many more features coming</a:t>
            </a:r>
          </a:p>
          <a:p>
            <a:pPr lvl="1"/>
            <a:r>
              <a:rPr smtClean="0"/>
              <a:t>Big missing features today: Layout, Styles, DataBinding</a:t>
            </a:r>
          </a:p>
          <a:p>
            <a:endParaRPr sz="1050"/>
          </a:p>
          <a:p>
            <a:r>
              <a:rPr smtClean="0"/>
              <a:t>Future alphas and betas coming this year</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Learn More</a:t>
            </a:r>
            <a:endParaRPr lang="en-US" dirty="0"/>
          </a:p>
        </p:txBody>
      </p:sp>
      <p:sp>
        <p:nvSpPr>
          <p:cNvPr id="3" name="Content Placeholder 2"/>
          <p:cNvSpPr>
            <a:spLocks noGrp="1"/>
          </p:cNvSpPr>
          <p:nvPr>
            <p:ph idx="1"/>
          </p:nvPr>
        </p:nvSpPr>
        <p:spPr>
          <a:xfrm>
            <a:off x="631191" y="3088007"/>
            <a:ext cx="13999209" cy="2215991"/>
          </a:xfrm>
        </p:spPr>
        <p:txBody>
          <a:bodyPr/>
          <a:lstStyle/>
          <a:p>
            <a:pPr>
              <a:buNone/>
            </a:pPr>
            <a:r>
              <a:rPr sz="8000" smtClean="0"/>
              <a:t>http://weblogs.asp.net/scottgu</a:t>
            </a:r>
            <a:endParaRPr lang="en-US" sz="8000" dirty="0"/>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3" name="Text Box 3"/>
          <p:cNvSpPr txBox="1">
            <a:spLocks noChangeArrowheads="1"/>
          </p:cNvSpPr>
          <p:nvPr/>
        </p:nvSpPr>
        <p:spPr bwMode="blackWhite">
          <a:xfrm>
            <a:off x="609600" y="7300913"/>
            <a:ext cx="13411200" cy="603250"/>
          </a:xfrm>
          <a:prstGeom prst="rect">
            <a:avLst/>
          </a:prstGeom>
          <a:noFill/>
          <a:ln w="12700">
            <a:noFill/>
            <a:miter lim="800000"/>
            <a:headEnd type="none" w="sm" len="sm"/>
            <a:tailEnd type="none" w="sm" len="sm"/>
          </a:ln>
        </p:spPr>
        <p:txBody>
          <a:bodyPr lIns="109714" tIns="54858" rIns="109714" bIns="54858">
            <a:spAutoFit/>
          </a:bodyPr>
          <a:lstStyle/>
          <a:p>
            <a:pPr algn="ctr" defTabSz="1096963" eaLnBrk="0" hangingPunct="0"/>
            <a:r>
              <a:rPr lang="en-US" sz="800">
                <a:solidFill>
                  <a:schemeClr val="tx2"/>
                </a:solidFill>
                <a:latin typeface="Segoe"/>
                <a:cs typeface="Arial" charset="0"/>
              </a:rPr>
              <a:t>© 2007 Microsoft Corporation. All rights reserved. Microsoft, Windows, Windows Vista and other product names are or may be registered trademarks and/or trademarks in the U.S. and/or other countries.</a:t>
            </a:r>
          </a:p>
          <a:p>
            <a:pPr algn="ctr" defTabSz="1096963" eaLnBrk="0" hangingPunct="0"/>
            <a:r>
              <a:rPr lang="en-US" sz="800">
                <a:solidFill>
                  <a:schemeClr val="tx2"/>
                </a:solidFill>
                <a:latin typeface="Segoe"/>
                <a:cs typeface="Arial" charset="0"/>
              </a:rPr>
              <a:t>The information herein is for informational purposes only and represents the current view of Microsoft Corporation as of the date of this presentation.  Because Microsoft must respond to changing market conditions, </a:t>
            </a:r>
            <a:br>
              <a:rPr lang="en-US" sz="800">
                <a:solidFill>
                  <a:schemeClr val="tx2"/>
                </a:solidFill>
                <a:latin typeface="Segoe"/>
                <a:cs typeface="Arial" charset="0"/>
              </a:rPr>
            </a:br>
            <a:r>
              <a:rPr lang="en-US" sz="800">
                <a:solidFill>
                  <a:schemeClr val="tx2"/>
                </a:solidFill>
                <a:latin typeface="Segoe"/>
                <a:cs typeface="Arial" charset="0"/>
              </a:rPr>
              <a:t>it should not be interpreted to be a commitment on the part of Microsoft, and Microsoft cannot guarantee the accuracy of any information provided after the date of this presentation.  </a:t>
            </a:r>
            <a:br>
              <a:rPr lang="en-US" sz="800">
                <a:solidFill>
                  <a:schemeClr val="tx2"/>
                </a:solidFill>
                <a:latin typeface="Segoe"/>
                <a:cs typeface="Arial" charset="0"/>
              </a:rPr>
            </a:br>
            <a:r>
              <a:rPr lang="en-US" sz="800">
                <a:solidFill>
                  <a:schemeClr val="tx2"/>
                </a:solidFill>
                <a:latin typeface="Segoe"/>
                <a:cs typeface="Arial" charset="0"/>
              </a:rPr>
              <a:t>MICROSOFT MAKES NO WARRANTIES, EXPRESS, IMPLIED OR STATUTORY, AS TO THE INFORMATION IN THIS PRESENTATION.</a:t>
            </a:r>
          </a:p>
        </p:txBody>
      </p:sp>
      <p:pic>
        <p:nvPicPr>
          <p:cNvPr id="6" name="Picture 2" descr="Microsoft logo and tagline"/>
          <p:cNvPicPr>
            <a:picLocks noChangeAspect="1" noChangeArrowheads="1"/>
          </p:cNvPicPr>
          <p:nvPr/>
        </p:nvPicPr>
        <p:blipFill>
          <a:blip r:embed="rId3"/>
          <a:stretch>
            <a:fillRect/>
          </a:stretch>
        </p:blipFill>
        <p:spPr bwMode="black">
          <a:xfrm>
            <a:off x="3186113" y="3414713"/>
            <a:ext cx="8258175" cy="1781175"/>
          </a:xfrm>
          <a:prstGeom prst="rect">
            <a:avLst/>
          </a:prstGeom>
          <a:noFill/>
          <a:ln>
            <a:noFill/>
          </a:ln>
          <a:effectLst>
            <a:outerShdw blurRad="139700" algn="tl" rotWithShape="0">
              <a:schemeClr val="accent3"/>
            </a:outerShdw>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12141" y="2944934"/>
            <a:ext cx="13408659" cy="2742289"/>
          </a:xfrm>
        </p:spPr>
        <p:txBody>
          <a:bodyPr/>
          <a:lstStyle/>
          <a:p>
            <a:pPr algn="ctr">
              <a:defRPr/>
            </a:pPr>
            <a:r>
              <a:rPr sz="6600" smtClean="0"/>
              <a:t>Getting Started with .NET </a:t>
            </a:r>
            <a:br>
              <a:rPr sz="6600" smtClean="0"/>
            </a:br>
            <a:r>
              <a:rPr sz="6600" smtClean="0"/>
              <a:t>on Silverlight</a:t>
            </a:r>
            <a:br>
              <a:rPr sz="6600" smtClean="0"/>
            </a:br>
            <a:endParaRPr sz="660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IX_2007_Template_16-9">
  <a:themeElements>
    <a:clrScheme name="Custom 1">
      <a:dk1>
        <a:srgbClr val="000000"/>
      </a:dk1>
      <a:lt1>
        <a:srgbClr val="FFFFFF"/>
      </a:lt1>
      <a:dk2>
        <a:srgbClr val="26357E"/>
      </a:dk2>
      <a:lt2>
        <a:srgbClr val="FFFFFF"/>
      </a:lt2>
      <a:accent1>
        <a:srgbClr val="FDE399"/>
      </a:accent1>
      <a:accent2>
        <a:srgbClr val="00B0F0"/>
      </a:accent2>
      <a:accent3>
        <a:srgbClr val="E76429"/>
      </a:accent3>
      <a:accent4>
        <a:srgbClr val="AAD228"/>
      </a:accent4>
      <a:accent5>
        <a:srgbClr val="FF9929"/>
      </a:accent5>
      <a:accent6>
        <a:srgbClr val="4747B7"/>
      </a:accent6>
      <a:hlink>
        <a:srgbClr val="FAD366"/>
      </a:hlink>
      <a:folHlink>
        <a:srgbClr val="7030A0"/>
      </a:folHlink>
    </a:clrScheme>
    <a:fontScheme name="Business Value launch template">
      <a:majorFont>
        <a:latin typeface="Segoe Semibold"/>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a:gsLst>
            <a:gs pos="0">
              <a:schemeClr val="accent6">
                <a:tint val="73000"/>
                <a:satMod val="150000"/>
              </a:schemeClr>
            </a:gs>
            <a:gs pos="25000">
              <a:schemeClr val="accent6">
                <a:tint val="96000"/>
                <a:shade val="80000"/>
                <a:satMod val="105000"/>
              </a:schemeClr>
            </a:gs>
            <a:gs pos="38000">
              <a:schemeClr val="accent6">
                <a:tint val="96000"/>
                <a:shade val="59000"/>
                <a:satMod val="120000"/>
              </a:schemeClr>
            </a:gs>
            <a:gs pos="55000">
              <a:srgbClr val="7030A0"/>
            </a:gs>
            <a:gs pos="80000">
              <a:schemeClr val="accent6">
                <a:shade val="56000"/>
                <a:satMod val="145000"/>
              </a:schemeClr>
            </a:gs>
            <a:gs pos="88000">
              <a:schemeClr val="accent6">
                <a:shade val="63000"/>
                <a:satMod val="160000"/>
              </a:schemeClr>
            </a:gs>
            <a:gs pos="100000">
              <a:schemeClr val="accent6">
                <a:tint val="99555"/>
                <a:satMod val="155000"/>
              </a:schemeClr>
            </a:gs>
          </a:gsLst>
        </a:gradFill>
        <a:ln>
          <a:solidFill>
            <a:srgbClr val="9933FF"/>
          </a:solidFill>
          <a:headEnd type="none" w="med" len="med"/>
          <a:tailEnd type="none" w="med" len="med"/>
        </a:ln>
        <a:effectLst>
          <a:glow rad="63500">
            <a:schemeClr val="accent6">
              <a:satMod val="175000"/>
              <a:alpha val="40000"/>
            </a:schemeClr>
          </a:glow>
          <a:outerShdw blurRad="355600" dir="2700000" algn="tl" rotWithShape="0">
            <a:srgbClr val="9933FF"/>
          </a:outerShdw>
          <a:reflection blurRad="6350" stA="50000" endA="300" endPos="38500" dist="50800" dir="5400000" sy="-100000" algn="bl" rotWithShape="0"/>
        </a:effectLst>
        <a:scene3d>
          <a:camera prst="orthographicFront"/>
          <a:lightRig rig="threePt" dir="t"/>
        </a:scene3d>
        <a:sp3d extrusionH="38100" contourW="25400">
          <a:bevelT w="114300" prst="artDeco"/>
          <a:extrusionClr>
            <a:schemeClr val="accent6">
              <a:lumMod val="20000"/>
              <a:lumOff val="80000"/>
            </a:schemeClr>
          </a:extrusionClr>
          <a:contourClr>
            <a:srgbClr val="57257D"/>
          </a:contourClr>
        </a:sp3d>
      </a:spPr>
      <a:bodyPr vert="horz" wrap="square" lIns="109728" tIns="54864" rIns="109728" bIns="54864" numCol="1" rtlCol="0" anchor="ctr" anchorCtr="0" compatLnSpc="1">
        <a:prstTxWarp prst="textNoShape">
          <a:avLst/>
        </a:prstTxWarp>
      </a:bodyPr>
      <a:lstStyle>
        <a:defPPr algn="ctr" defTabSz="1096963">
          <a:defRPr dirty="0" smtClean="0">
            <a:solidFill>
              <a:schemeClr val="tx1"/>
            </a:solidFill>
            <a:effectLst>
              <a:outerShdw blurRad="38100" dist="38100" dir="2700000" algn="tl">
                <a:srgbClr val="000000">
                  <a:alpha val="43137"/>
                </a:srgbClr>
              </a:outerShdw>
            </a:effectLst>
            <a:latin typeface="Segoe" pitchFamily="34" charset="0"/>
          </a:defRPr>
        </a:defPPr>
      </a:lstStyle>
      <a:style>
        <a:lnRef idx="1">
          <a:schemeClr val="accent6"/>
        </a:lnRef>
        <a:fillRef idx="3">
          <a:schemeClr val="accent6"/>
        </a:fillRef>
        <a:effectRef idx="2">
          <a:schemeClr val="accent6"/>
        </a:effectRef>
        <a:fontRef idx="minor">
          <a:schemeClr val="lt1"/>
        </a:fontRef>
      </a:style>
    </a:spDef>
    <a:lnDef>
      <a:spPr bwMode="auto">
        <a:xfrm>
          <a:off x="0" y="0"/>
          <a:ext cx="1" cy="1"/>
        </a:xfrm>
        <a:custGeom>
          <a:avLst/>
          <a:gdLst/>
          <a:ahLst/>
          <a:cxnLst/>
          <a:rect l="0" t="0" r="0" b="0"/>
          <a:pathLst/>
        </a:custGeom>
        <a:gradFill rotWithShape="0">
          <a:gsLst>
            <a:gs pos="0">
              <a:schemeClr val="folHlink">
                <a:gamma/>
                <a:tint val="72941"/>
                <a:invGamma/>
              </a:schemeClr>
            </a:gs>
            <a:gs pos="50000">
              <a:schemeClr val="folHlink"/>
            </a:gs>
            <a:gs pos="100000">
              <a:schemeClr val="folHlink">
                <a:gamma/>
                <a:tint val="72941"/>
                <a:invGamma/>
              </a:schemeClr>
            </a:gs>
          </a:gsLst>
          <a:lin ang="2700000" scaled="1"/>
        </a:gradFill>
        <a:ln w="12700" cap="flat" cmpd="sng" algn="ctr">
          <a:solidFill>
            <a:schemeClr val="tx1"/>
          </a:solidFill>
          <a:prstDash val="solid"/>
          <a:round/>
          <a:headEnd type="none" w="med" len="med"/>
          <a:tailEnd type="none" w="med" len="med"/>
        </a:ln>
        <a:effectLst/>
      </a:spPr>
      <a:bodyPr vert="horz" wrap="square" lIns="109728" tIns="54864" rIns="109728" bIns="54864" numCol="1" anchor="ctr" anchorCtr="0" compatLnSpc="1">
        <a:prstTxWarp prst="textNoShape">
          <a:avLst/>
        </a:prstTxWarp>
      </a:bodyPr>
      <a:lstStyle>
        <a:defPPr marL="0" marR="0" indent="0" algn="l" defTabSz="1096963"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solidFill>
              <a:schemeClr val="bg2"/>
            </a:solidFill>
            <a:effectLst/>
            <a:latin typeface="Segoe Semibold" pitchFamily="34" charset="0"/>
          </a:defRPr>
        </a:defPPr>
      </a:lstStyle>
    </a:lnDef>
    <a:txDef>
      <a:spPr>
        <a:noFill/>
      </a:spPr>
      <a:bodyPr wrap="square" rtlCol="0">
        <a:spAutoFit/>
      </a:bodyPr>
      <a:lstStyle>
        <a:defPPr>
          <a:defRPr sz="4000" dirty="0" err="1" smtClean="0">
            <a:solidFill>
              <a:schemeClr val="tx1"/>
            </a:solidFill>
            <a:effectLst>
              <a:outerShdw blurRad="38100" dist="38100" dir="2700000" algn="tl">
                <a:srgbClr val="000000">
                  <a:alpha val="43137"/>
                </a:srgbClr>
              </a:outerShdw>
            </a:effectLst>
            <a:latin typeface="+mn-lt"/>
            <a:cs typeface="Arial" pitchFamily="34" charset="0"/>
          </a:defRPr>
        </a:defPPr>
      </a:lstStyle>
    </a:txDef>
  </a:objectDefaults>
  <a:extraClrSchemeLst>
    <a:extraClrScheme>
      <a:clrScheme name="Business Value launch template 1">
        <a:dk1>
          <a:srgbClr val="000000"/>
        </a:dk1>
        <a:lt1>
          <a:srgbClr val="FFFFFF"/>
        </a:lt1>
        <a:dk2>
          <a:srgbClr val="EF7E39"/>
        </a:dk2>
        <a:lt2>
          <a:srgbClr val="FFFFFF"/>
        </a:lt2>
        <a:accent1>
          <a:srgbClr val="000000"/>
        </a:accent1>
        <a:accent2>
          <a:srgbClr val="54C71B"/>
        </a:accent2>
        <a:accent3>
          <a:srgbClr val="F6C0AE"/>
        </a:accent3>
        <a:accent4>
          <a:srgbClr val="DADADA"/>
        </a:accent4>
        <a:accent5>
          <a:srgbClr val="AAAAAA"/>
        </a:accent5>
        <a:accent6>
          <a:srgbClr val="4BB417"/>
        </a:accent6>
        <a:hlink>
          <a:srgbClr val="FBE019"/>
        </a:hlink>
        <a:folHlink>
          <a:srgbClr val="3D78E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Blue Template Default Colors">
      <a:dk1>
        <a:srgbClr val="000000"/>
      </a:dk1>
      <a:lt1>
        <a:srgbClr val="FFFFFF"/>
      </a:lt1>
      <a:dk2>
        <a:srgbClr val="26357E"/>
      </a:dk2>
      <a:lt2>
        <a:srgbClr val="FFFFFF"/>
      </a:lt2>
      <a:accent1>
        <a:srgbClr val="FDE399"/>
      </a:accent1>
      <a:accent2>
        <a:srgbClr val="3497AE"/>
      </a:accent2>
      <a:accent3>
        <a:srgbClr val="E76429"/>
      </a:accent3>
      <a:accent4>
        <a:srgbClr val="AAD228"/>
      </a:accent4>
      <a:accent5>
        <a:srgbClr val="FF9929"/>
      </a:accent5>
      <a:accent6>
        <a:srgbClr val="4747B7"/>
      </a:accent6>
      <a:hlink>
        <a:srgbClr val="FAD366"/>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13765</TotalTime>
  <Words>6945</Words>
  <Application>Microsoft PowerPoint</Application>
  <PresentationFormat>Custom</PresentationFormat>
  <Paragraphs>770</Paragraphs>
  <Slides>83</Slides>
  <Notes>39</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MIX_2007_Template_16-9</vt:lpstr>
      <vt:lpstr>Building Silverlight Applications using .NET (Part 1 &amp; 2)</vt:lpstr>
      <vt:lpstr>Agenda</vt:lpstr>
      <vt:lpstr>Download Slides + Samples</vt:lpstr>
      <vt:lpstr>Silverlight + .NET Overview</vt:lpstr>
      <vt:lpstr>Characteristics of an RIA</vt:lpstr>
      <vt:lpstr>.NET + Silverlight</vt:lpstr>
      <vt:lpstr>Silverlight Security Sandbox</vt:lpstr>
      <vt:lpstr>.NET for Silverlight &amp; the Desktop </vt:lpstr>
      <vt:lpstr>Getting Started with .NET  on Silverlight </vt:lpstr>
      <vt:lpstr>What You'll Need:</vt:lpstr>
      <vt:lpstr>What makes up a .NET Silverlight app</vt:lpstr>
      <vt:lpstr>Loading a Silverlight Application…</vt:lpstr>
      <vt:lpstr>Test.htm</vt:lpstr>
      <vt:lpstr>CreateSilverlight.js</vt:lpstr>
      <vt:lpstr>Page.xaml</vt:lpstr>
      <vt:lpstr>MyPage.xaml.cs</vt:lpstr>
      <vt:lpstr>Running Application…</vt:lpstr>
      <vt:lpstr>Getting Started</vt:lpstr>
      <vt:lpstr>XAML, Shapes and Controls</vt:lpstr>
      <vt:lpstr>XAML</vt:lpstr>
      <vt:lpstr>XAML Sample</vt:lpstr>
      <vt:lpstr>Markup = Object Model</vt:lpstr>
      <vt:lpstr>&lt;TextBlock /&gt;</vt:lpstr>
      <vt:lpstr>Shapes</vt:lpstr>
      <vt:lpstr>Controls (1)</vt:lpstr>
      <vt:lpstr>Controls (2)</vt:lpstr>
      <vt:lpstr>Controls (3)</vt:lpstr>
      <vt:lpstr>Shapes and Control Basics</vt:lpstr>
      <vt:lpstr>Layout</vt:lpstr>
      <vt:lpstr>Canvas</vt:lpstr>
      <vt:lpstr>Canvas (2)</vt:lpstr>
      <vt:lpstr>Canvas (3)</vt:lpstr>
      <vt:lpstr>Attached Property Syntax</vt:lpstr>
      <vt:lpstr>Attached Properties (2)</vt:lpstr>
      <vt:lpstr>Canvas Layout Basics</vt:lpstr>
      <vt:lpstr>Layout Managers (1)</vt:lpstr>
      <vt:lpstr>Layout Managers (2)</vt:lpstr>
      <vt:lpstr>Layout Manager Prototype</vt:lpstr>
      <vt:lpstr>Brushes</vt:lpstr>
      <vt:lpstr>Brushes</vt:lpstr>
      <vt:lpstr>Brushes (2)</vt:lpstr>
      <vt:lpstr>Brushes (3)</vt:lpstr>
      <vt:lpstr>Brushes (4)</vt:lpstr>
      <vt:lpstr>Brushes (5)</vt:lpstr>
      <vt:lpstr>Brushes (6)</vt:lpstr>
      <vt:lpstr>Brushes</vt:lpstr>
      <vt:lpstr>Transformations</vt:lpstr>
      <vt:lpstr>Transformations (2)</vt:lpstr>
      <vt:lpstr>Transformations (3)</vt:lpstr>
      <vt:lpstr>Property Element Syntax</vt:lpstr>
      <vt:lpstr>Property Elements (2)</vt:lpstr>
      <vt:lpstr>Transforms</vt:lpstr>
      <vt:lpstr>Events</vt:lpstr>
      <vt:lpstr>x:Name</vt:lpstr>
      <vt:lpstr>Page_Loaded Event</vt:lpstr>
      <vt:lpstr>UIElement Base Class Events</vt:lpstr>
      <vt:lpstr>Wiring Up Event Handlers</vt:lpstr>
      <vt:lpstr>Events</vt:lpstr>
      <vt:lpstr>Writing Custom Controls</vt:lpstr>
      <vt:lpstr>Writing custom controls</vt:lpstr>
      <vt:lpstr>XAML-able Custom Controls</vt:lpstr>
      <vt:lpstr>Custom Control</vt:lpstr>
      <vt:lpstr>Missing WPF UI Features Today</vt:lpstr>
      <vt:lpstr>HTML Integration</vt:lpstr>
      <vt:lpstr>Access the HTML DOM from Managed</vt:lpstr>
      <vt:lpstr>Access Managed Code from Script</vt:lpstr>
      <vt:lpstr>HTML Integration</vt:lpstr>
      <vt:lpstr>HTML and Script Integration</vt:lpstr>
      <vt:lpstr>Open File Dialog Support</vt:lpstr>
      <vt:lpstr>OpenFileDialog</vt:lpstr>
      <vt:lpstr>OpenFileDialog Security Constraints</vt:lpstr>
      <vt:lpstr>OpenFileDialog</vt:lpstr>
      <vt:lpstr>HTTP Networking Stack</vt:lpstr>
      <vt:lpstr>Browser based HTTP networking stack</vt:lpstr>
      <vt:lpstr>HTTP Networking</vt:lpstr>
      <vt:lpstr>Web Services</vt:lpstr>
      <vt:lpstr>Web Services</vt:lpstr>
      <vt:lpstr>Async Support</vt:lpstr>
      <vt:lpstr>Web Services</vt:lpstr>
      <vt:lpstr>Isolated Storage</vt:lpstr>
      <vt:lpstr>Summary</vt:lpstr>
      <vt:lpstr>Learn More</vt:lpstr>
      <vt:lpstr>Slide 83</vt:lpstr>
    </vt:vector>
  </TitlesOfParts>
  <Manager>&lt;speech writer name&gt;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MIX 2007</dc:subject>
  <dc:creator>Jamie Cool</dc:creator>
  <dc:description>Template design: Silver Fox Productions
Formatter:
Event Date:
Event Location:
Speech Length:
Audience:</dc:description>
  <cp:lastModifiedBy>scottgu</cp:lastModifiedBy>
  <cp:revision>826</cp:revision>
  <dcterms:created xsi:type="dcterms:W3CDTF">2007-04-04T21:26:40Z</dcterms:created>
  <dcterms:modified xsi:type="dcterms:W3CDTF">2007-06-19T12:56:50Z</dcterms:modified>
</cp:coreProperties>
</file>