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4"/>
    <p:sldMasterId id="2147483740" r:id="rId5"/>
  </p:sldMasterIdLst>
  <p:notesMasterIdLst>
    <p:notesMasterId r:id="rId29"/>
  </p:notesMasterIdLst>
  <p:handoutMasterIdLst>
    <p:handoutMasterId r:id="rId30"/>
  </p:handoutMasterIdLst>
  <p:sldIdLst>
    <p:sldId id="369" r:id="rId6"/>
    <p:sldId id="371" r:id="rId7"/>
    <p:sldId id="347" r:id="rId8"/>
    <p:sldId id="340" r:id="rId9"/>
    <p:sldId id="376" r:id="rId10"/>
    <p:sldId id="384" r:id="rId11"/>
    <p:sldId id="386" r:id="rId12"/>
    <p:sldId id="387" r:id="rId13"/>
    <p:sldId id="378" r:id="rId14"/>
    <p:sldId id="380" r:id="rId15"/>
    <p:sldId id="382" r:id="rId16"/>
    <p:sldId id="381" r:id="rId17"/>
    <p:sldId id="383" r:id="rId18"/>
    <p:sldId id="302" r:id="rId19"/>
    <p:sldId id="394" r:id="rId20"/>
    <p:sldId id="389" r:id="rId21"/>
    <p:sldId id="395" r:id="rId22"/>
    <p:sldId id="391" r:id="rId23"/>
    <p:sldId id="392" r:id="rId24"/>
    <p:sldId id="396" r:id="rId25"/>
    <p:sldId id="397" r:id="rId26"/>
    <p:sldId id="398" r:id="rId27"/>
    <p:sldId id="288" r:id="rId28"/>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cottgu" initials="sdg" lastIdx="6" clrIdx="0"/>
  <p:cmAuthor id="1" name="Bob Baker" initials="bb" lastIdx="18" clrIdx="1"/>
  <p:cmAuthor id="2" name="Steve Hein" initials="SSH"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77777"/>
    <a:srgbClr val="161D32"/>
    <a:srgbClr val="000000"/>
    <a:srgbClr val="2E59B0"/>
    <a:srgbClr val="0066FF"/>
    <a:srgbClr val="2B395F"/>
    <a:srgbClr val="FFFFB9"/>
    <a:srgbClr val="F8C37C"/>
    <a:srgbClr val="D39D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635" autoAdjust="0"/>
    <p:restoredTop sz="87412" autoAdjust="0"/>
  </p:normalViewPr>
  <p:slideViewPr>
    <p:cSldViewPr>
      <p:cViewPr varScale="1">
        <p:scale>
          <a:sx n="95" d="100"/>
          <a:sy n="95" d="100"/>
        </p:scale>
        <p:origin x="-126" y="-180"/>
      </p:cViewPr>
      <p:guideLst>
        <p:guide orient="horz" pos="144"/>
        <p:guide orient="horz" pos="864"/>
        <p:guide orient="horz" pos="1680"/>
        <p:guide orient="horz" pos="2736"/>
        <p:guide orient="horz" pos="4319"/>
        <p:guide orient="horz" pos="1200"/>
        <p:guide pos="5327"/>
        <p:guide pos="335"/>
        <p:guide pos="613"/>
        <p:guide pos="7343"/>
        <p:guide pos="1151"/>
        <p:guide pos="6911"/>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5" d="100"/>
          <a:sy n="85" d="100"/>
        </p:scale>
        <p:origin x="-3244" y="-103"/>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pPr/>
              <a:t>4/20/2008</a:t>
            </a:fld>
            <a:endParaRPr lang="en-US"/>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3FBCD4-166E-446F-AF18-7D4A0CF9AEF6}" type="datetimeFigureOut">
              <a:rPr lang="en-US" smtClean="0"/>
              <a:pPr/>
              <a:t>4/20/2008</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sz="500"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rPr>
            </a:br>
            <a:r>
              <a:rPr lang="en-US" sz="500"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vl1pPr>
          </a:lstStyle>
          <a:p>
            <a:fld id="{8B263312-38AA-4E1E-B2B5-0F8F122B24FE}"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5</a:t>
            </a:fld>
            <a:endParaRPr lang="en-GB" sz="1200"/>
          </a:p>
        </p:txBody>
      </p:sp>
      <p:sp>
        <p:nvSpPr>
          <p:cNvPr id="31747" name="Rectangle 46081"/>
          <p:cNvSpPr>
            <a:spLocks noGrp="1" noRot="1" noChangeAspect="1" noChangeArrowheads="1" noTextEdit="1"/>
          </p:cNvSpPr>
          <p:nvPr>
            <p:ph type="sldImg"/>
          </p:nvPr>
        </p:nvSpPr>
        <p:spPr>
          <a:xfrm>
            <a:off x="384175" y="685800"/>
            <a:ext cx="6092825"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7</a:t>
            </a:fld>
            <a:endParaRPr lang="en-GB" sz="1200"/>
          </a:p>
        </p:txBody>
      </p:sp>
      <p:sp>
        <p:nvSpPr>
          <p:cNvPr id="31747" name="Rectangle 46081"/>
          <p:cNvSpPr>
            <a:spLocks noGrp="1" noRot="1" noChangeAspect="1" noChangeArrowheads="1" noTextEdit="1"/>
          </p:cNvSpPr>
          <p:nvPr>
            <p:ph type="sldImg"/>
          </p:nvPr>
        </p:nvSpPr>
        <p:spPr>
          <a:xfrm>
            <a:off x="384175" y="685800"/>
            <a:ext cx="6092825"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10</a:t>
            </a:fld>
            <a:endParaRPr lang="en-GB" sz="1200"/>
          </a:p>
        </p:txBody>
      </p:sp>
      <p:sp>
        <p:nvSpPr>
          <p:cNvPr id="31747" name="Rectangle 46081"/>
          <p:cNvSpPr>
            <a:spLocks noGrp="1" noRot="1" noChangeAspect="1" noChangeArrowheads="1" noTextEdit="1"/>
          </p:cNvSpPr>
          <p:nvPr>
            <p:ph type="sldImg"/>
          </p:nvPr>
        </p:nvSpPr>
        <p:spPr>
          <a:xfrm>
            <a:off x="384175" y="685800"/>
            <a:ext cx="6092825"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13</a:t>
            </a:fld>
            <a:endParaRPr lang="en-GB" sz="1200"/>
          </a:p>
        </p:txBody>
      </p:sp>
      <p:sp>
        <p:nvSpPr>
          <p:cNvPr id="31747" name="Rectangle 46081"/>
          <p:cNvSpPr>
            <a:spLocks noGrp="1" noRot="1" noChangeAspect="1" noChangeArrowheads="1" noTextEdit="1"/>
          </p:cNvSpPr>
          <p:nvPr>
            <p:ph type="sldImg"/>
          </p:nvPr>
        </p:nvSpPr>
        <p:spPr>
          <a:xfrm>
            <a:off x="384175" y="685800"/>
            <a:ext cx="6092825"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hape 4"/>
          <p:cNvSpPr txBox="1">
            <a:spLocks noGrp="1" noChangeArrowheads="1"/>
          </p:cNvSpPr>
          <p:nvPr/>
        </p:nvSpPr>
        <p:spPr bwMode="auto">
          <a:xfrm>
            <a:off x="3884613" y="8685213"/>
            <a:ext cx="2971800" cy="457200"/>
          </a:xfrm>
          <a:prstGeom prst="rect">
            <a:avLst/>
          </a:prstGeom>
          <a:noFill/>
          <a:ln w="9525" algn="ctr">
            <a:noFill/>
            <a:miter lim="800000"/>
            <a:headEnd/>
            <a:tailEnd/>
          </a:ln>
        </p:spPr>
        <p:txBody>
          <a:bodyPr anchor="b"/>
          <a:lstStyle/>
          <a:p>
            <a:pPr algn="r"/>
            <a:fld id="{57591ACE-E5AE-4F10-9123-F76D87459D37}" type="slidenum">
              <a:rPr lang="en-US" sz="1200"/>
              <a:pPr algn="r"/>
              <a:t>21</a:t>
            </a:fld>
            <a:endParaRPr lang="en-GB" sz="1200"/>
          </a:p>
        </p:txBody>
      </p:sp>
      <p:sp>
        <p:nvSpPr>
          <p:cNvPr id="31747" name="Rectangle 46081"/>
          <p:cNvSpPr>
            <a:spLocks noGrp="1" noRot="1" noChangeAspect="1" noChangeArrowheads="1" noTextEdit="1"/>
          </p:cNvSpPr>
          <p:nvPr>
            <p:ph type="sldImg"/>
          </p:nvPr>
        </p:nvSpPr>
        <p:spPr>
          <a:xfrm>
            <a:off x="384175" y="685800"/>
            <a:ext cx="6092825" cy="3429000"/>
          </a:xfrm>
          <a:ln cap="flat">
            <a:headEnd type="none" w="med" len="med"/>
            <a:tailEnd type="none" w="med" len="med"/>
          </a:ln>
        </p:spPr>
      </p:sp>
      <p:sp>
        <p:nvSpPr>
          <p:cNvPr id="31748" name="Rectangle 46082"/>
          <p:cNvSpPr>
            <a:spLocks noGrp="1" noChangeArrowheads="1"/>
          </p:cNvSpPr>
          <p:nvPr>
            <p:ph type="body" idx="1"/>
          </p:nvPr>
        </p:nvSpPr>
        <p:spPr>
          <a:noFill/>
          <a:ln/>
        </p:spPr>
        <p:txBody>
          <a:bodyPr/>
          <a:lstStyle/>
          <a:p>
            <a:pPr eaLnBrk="1" hangingPunct="1"/>
            <a:r>
              <a:rPr lang="en-US" b="1" smtClean="0">
                <a:latin typeface="Arial" pitchFamily="34" charset="0"/>
              </a:rPr>
              <a:t>Talking Points</a:t>
            </a:r>
            <a:endParaRPr lang="en-US" smtClean="0">
              <a:latin typeface="Arial" pitchFamily="34" charset="0"/>
            </a:endParaRPr>
          </a:p>
          <a:p>
            <a:pPr eaLnBrk="1" hangingPunct="1"/>
            <a:endParaRPr lang="en-US" smtClean="0">
              <a:latin typeface="Arial" pitchFamily="34" charset="0"/>
            </a:endParaRPr>
          </a:p>
          <a:p>
            <a:pPr eaLnBrk="1" hangingPunct="1"/>
            <a:r>
              <a:rPr lang="en-US" smtClean="0">
                <a:latin typeface="Arial" pitchFamily="34" charset="0"/>
              </a:rPr>
              <a:t>“This demonstration will show how use the new IIS Administration tool to configure your ASP.NET web site.  </a:t>
            </a:r>
          </a:p>
          <a:p>
            <a:pPr eaLnBrk="1" hangingPunct="1"/>
            <a:endParaRPr lang="en-US" smtClean="0">
              <a:latin typeface="Arial" pitchFamily="34" charset="0"/>
            </a:endParaRPr>
          </a:p>
          <a:p>
            <a:pPr eaLnBrk="1" hangingPunct="1"/>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4/20/2008 11:40 AM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3140" y="1981200"/>
            <a:ext cx="9950957" cy="1523495"/>
          </a:xfrm>
        </p:spPr>
        <p:txBody>
          <a:bodyPr anchor="ctr" anchorCtr="0">
            <a:noAutofit/>
          </a:bodyPr>
          <a:lstStyle>
            <a:lvl1pPr>
              <a:lnSpc>
                <a:spcPct val="90000"/>
              </a:lnSpc>
              <a:defRPr sz="4800">
                <a:solidFill>
                  <a:schemeClr val="bg1"/>
                </a:solidFill>
                <a:effectLst/>
                <a:latin typeface="Segoe Semibold"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973415" y="4344990"/>
            <a:ext cx="1023988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2" descr="Microsoft logo and tagline"/>
          <p:cNvPicPr>
            <a:picLocks noChangeArrowheads="1"/>
          </p:cNvPicPr>
          <p:nvPr userDrawn="1"/>
        </p:nvPicPr>
        <p:blipFill>
          <a:blip r:embed="rId3"/>
          <a:srcRect r="25725" b="38472"/>
          <a:stretch>
            <a:fillRect/>
          </a:stretch>
        </p:blipFill>
        <p:spPr bwMode="black">
          <a:xfrm>
            <a:off x="10361614" y="6414857"/>
            <a:ext cx="1319213" cy="243371"/>
          </a:xfrm>
          <a:prstGeom prst="rect">
            <a:avLst/>
          </a:prstGeom>
          <a:noFill/>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7868" y="1411553"/>
            <a:ext cx="11173090" cy="2135969"/>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7868" y="1411553"/>
            <a:ext cx="11173090" cy="2135969"/>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No Silverlight">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No Silverlight">
    <p:spTree>
      <p:nvGrpSpPr>
        <p:cNvPr id="1" name=""/>
        <p:cNvGrpSpPr/>
        <p:nvPr/>
      </p:nvGrpSpPr>
      <p:grpSpPr>
        <a:xfrm>
          <a:off x="0" y="0"/>
          <a:ext cx="0" cy="0"/>
          <a:chOff x="0" y="0"/>
          <a:chExt cx="0" cy="0"/>
        </a:xfrm>
      </p:grpSpPr>
      <p:pic>
        <p:nvPicPr>
          <p:cNvPr id="6" name="Picture 5" descr="rai_1.jpg"/>
          <p:cNvPicPr>
            <a:picLocks noChangeAspect="1"/>
          </p:cNvPicPr>
          <p:nvPr userDrawn="1"/>
        </p:nvPicPr>
        <p:blipFill>
          <a:blip r:embed="rId2"/>
          <a:stretch>
            <a:fillRect/>
          </a:stretch>
        </p:blipFill>
        <p:spPr>
          <a:xfrm>
            <a:off x="0" y="893"/>
            <a:ext cx="12188824" cy="6856214"/>
          </a:xfrm>
          <a:prstGeom prst="rect">
            <a:avLst/>
          </a:prstGeom>
        </p:spPr>
      </p:pic>
      <p:sp>
        <p:nvSpPr>
          <p:cNvPr id="5" name="Title 4"/>
          <p:cNvSpPr>
            <a:spLocks noGrp="1"/>
          </p:cNvSpPr>
          <p:nvPr>
            <p:ph type="title" hasCustomPrompt="1"/>
          </p:nvPr>
        </p:nvSpPr>
        <p:spPr>
          <a:xfrm>
            <a:off x="616631" y="4194625"/>
            <a:ext cx="11172825" cy="1867740"/>
          </a:xfrm>
          <a:prstGeom prst="rect">
            <a:avLst/>
          </a:prstGeom>
        </p:spPr>
        <p:txBody>
          <a:bodyPr/>
          <a:lstStyle>
            <a:lvl1pPr>
              <a:defRPr sz="15000">
                <a:effectLst>
                  <a:outerShdw blurRad="63500" sx="102000" sy="102000" algn="ctr" rotWithShape="0">
                    <a:prstClr val="black">
                      <a:alpha val="40000"/>
                    </a:prstClr>
                  </a:outerShdw>
                </a:effectLst>
              </a:defRPr>
            </a:lvl1pPr>
          </a:lstStyle>
          <a:p>
            <a:r>
              <a:rPr lang="en-US" dirty="0" smtClean="0"/>
              <a:t>RIA</a:t>
            </a:r>
            <a:endParaRPr lang="en-US" dirty="0"/>
          </a:p>
        </p:txBody>
      </p:sp>
      <p:sp>
        <p:nvSpPr>
          <p:cNvPr id="4" name="Rectangle 3"/>
          <p:cNvSpPr/>
          <p:nvPr userDrawn="1"/>
        </p:nvSpPr>
        <p:spPr bwMode="auto">
          <a:xfrm>
            <a:off x="0" y="6415314"/>
            <a:ext cx="12188825" cy="442686"/>
          </a:xfrm>
          <a:prstGeom prst="rect">
            <a:avLst/>
          </a:prstGeom>
          <a:solidFill>
            <a:schemeClr val="accent3">
              <a:alpha val="80000"/>
            </a:schemeClr>
          </a:solidFill>
          <a:ln>
            <a:noFill/>
            <a:headEnd type="none" w="med" len="med"/>
            <a:tailEnd type="none" w="med" len="med"/>
          </a:ln>
          <a:effectLst/>
        </p:spPr>
        <p:style>
          <a:lnRef idx="1">
            <a:schemeClr val="dk1"/>
          </a:lnRef>
          <a:fillRef idx="1001">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962835" y="1905002"/>
            <a:ext cx="10718125"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3140" y="228601"/>
            <a:ext cx="5121275" cy="1523494"/>
          </a:xfrm>
        </p:spPr>
        <p:txBody>
          <a:bodyPr anchor="ctr"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rgbClr val="FF8F43"/>
                    </a:gs>
                    <a:gs pos="36000">
                      <a:srgbClr val="E67300"/>
                    </a:gs>
                    <a:gs pos="86000">
                      <a:srgbClr val="923B00"/>
                    </a:gs>
                  </a:gsLst>
                  <a:lin ang="5400000" scaled="0"/>
                  <a:tileRect/>
                </a:gradFill>
                <a:effectLst/>
                <a:latin typeface="Segoe Semibold"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888344" y="4343400"/>
            <a:ext cx="9324171"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73138" y="2355851"/>
            <a:ext cx="10240158"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lang="en-US" sz="9600" b="0" i="1" kern="1200" cap="none" spc="-150" dirty="0" smtClean="0">
                <a:ln w="3175">
                  <a:noFill/>
                </a:ln>
                <a:solidFill>
                  <a:schemeClr val="tx1"/>
                </a:solidFill>
                <a:effectLst>
                  <a:outerShdw blurRad="50800" dist="38100" dir="2700000" algn="tl" rotWithShape="0">
                    <a:prstClr val="black">
                      <a:alpha val="40000"/>
                    </a:prstClr>
                  </a:outerShdw>
                </a:effectLst>
                <a:latin typeface="Segoe Semibold" pitchFamily="34" charset="0"/>
                <a:ea typeface="+mn-ea"/>
                <a:cs typeface="Arial" charset="0"/>
              </a:defRPr>
            </a:lvl1pPr>
          </a:lstStyle>
          <a:p>
            <a:pPr marL="0" lvl="0" indent="0" algn="l" defTabSz="914363" rtl="0" eaLnBrk="1" latinLnBrk="0" hangingPunct="1">
              <a:lnSpc>
                <a:spcPct val="90000"/>
              </a:lnSpc>
              <a:spcBef>
                <a:spcPct val="0"/>
              </a:spcBef>
              <a:buFont typeface="Arial" pitchFamily="34" charset="0"/>
              <a:buNone/>
            </a:pPr>
            <a:r>
              <a:rPr lang="en-US" dirty="0" smtClean="0"/>
              <a:t>click to…</a:t>
            </a:r>
          </a:p>
        </p:txBody>
      </p:sp>
      <p:pic>
        <p:nvPicPr>
          <p:cNvPr id="5" name="Picture 2" descr="Microsoft logo and tagline"/>
          <p:cNvPicPr>
            <a:picLocks noChangeArrowheads="1"/>
          </p:cNvPicPr>
          <p:nvPr userDrawn="1"/>
        </p:nvPicPr>
        <p:blipFill>
          <a:blip r:embed="rId3"/>
          <a:srcRect r="25725" b="38472"/>
          <a:stretch>
            <a:fillRect/>
          </a:stretch>
        </p:blipFill>
        <p:spPr bwMode="black">
          <a:xfrm>
            <a:off x="10361614" y="6414857"/>
            <a:ext cx="1319213" cy="243371"/>
          </a:xfrm>
          <a:prstGeom prst="rect">
            <a:avLst/>
          </a:prstGeom>
          <a:noFill/>
        </p:spPr>
      </p:pic>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507868" y="1411552"/>
            <a:ext cx="11173090" cy="2135969"/>
          </a:xfrm>
        </p:spPr>
        <p:txBody>
          <a:bodyPr/>
          <a:lstStyle>
            <a:lvl1pPr>
              <a:lnSpc>
                <a:spcPct val="90000"/>
              </a:lnSpc>
              <a:buFontTx/>
              <a:buBlip>
                <a:blip r:embed="rId3"/>
              </a:buBlip>
              <a:defRPr/>
            </a:lvl1pPr>
            <a:lvl2pPr>
              <a:lnSpc>
                <a:spcPct val="90000"/>
              </a:lnSpc>
              <a:buFontTx/>
              <a:buBlip>
                <a:blip r:embed="rId3"/>
              </a:buBlip>
              <a:defRPr/>
            </a:lvl2pPr>
            <a:lvl3pPr>
              <a:lnSpc>
                <a:spcPct val="90000"/>
              </a:lnSpc>
              <a:buFontTx/>
              <a:buBlip>
                <a:blip r:embed="rId3"/>
              </a:buBlip>
              <a:defRPr/>
            </a:lvl3pPr>
            <a:lvl4pPr>
              <a:lnSpc>
                <a:spcPct val="90000"/>
              </a:lnSpc>
              <a:buFontTx/>
              <a:buBlip>
                <a:blip r:embed="rId3"/>
              </a:buBlip>
              <a:defRPr/>
            </a:lvl4pPr>
            <a:lvl5pPr>
              <a:lnSpc>
                <a:spcPct val="90000"/>
              </a:lnSpc>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PSR.png"/>
          <p:cNvPicPr>
            <a:picLocks noChangeAspect="1"/>
          </p:cNvPicPr>
          <p:nvPr userDrawn="1"/>
        </p:nvPicPr>
        <p:blipFill>
          <a:blip r:embed="rId4"/>
          <a:stretch>
            <a:fillRect/>
          </a:stretch>
        </p:blipFill>
        <p:spPr bwMode="invGray">
          <a:xfrm>
            <a:off x="8121762" y="6172200"/>
            <a:ext cx="3558152" cy="381000"/>
          </a:xfrm>
          <a:prstGeom prst="rect">
            <a:avLst/>
          </a:prstGeom>
        </p:spPr>
      </p:pic>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07868" y="1412876"/>
            <a:ext cx="11173090" cy="21359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PSR.png"/>
          <p:cNvPicPr>
            <a:picLocks noChangeAspect="1"/>
          </p:cNvPicPr>
          <p:nvPr userDrawn="1"/>
        </p:nvPicPr>
        <p:blipFill>
          <a:blip r:embed="rId2"/>
          <a:stretch>
            <a:fillRect/>
          </a:stretch>
        </p:blipFill>
        <p:spPr bwMode="invGray">
          <a:xfrm>
            <a:off x="8121762" y="6172200"/>
            <a:ext cx="3558152" cy="381000"/>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07870" y="1411554"/>
            <a:ext cx="5484971"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5988" y="1411554"/>
            <a:ext cx="5484971"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PSR.png"/>
          <p:cNvPicPr>
            <a:picLocks noChangeAspect="1"/>
          </p:cNvPicPr>
          <p:nvPr userDrawn="1"/>
        </p:nvPicPr>
        <p:blipFill>
          <a:blip r:embed="rId2"/>
          <a:stretch>
            <a:fillRect/>
          </a:stretch>
        </p:blipFill>
        <p:spPr bwMode="invGray">
          <a:xfrm>
            <a:off x="8121762" y="6172200"/>
            <a:ext cx="3558152" cy="381000"/>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07870" y="1411555"/>
            <a:ext cx="5484971"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174875"/>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031" y="1411555"/>
            <a:ext cx="548792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5" y="2174875"/>
            <a:ext cx="5489202"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descr="PSR.png"/>
          <p:cNvPicPr>
            <a:picLocks noChangeAspect="1"/>
          </p:cNvPicPr>
          <p:nvPr userDrawn="1"/>
        </p:nvPicPr>
        <p:blipFill>
          <a:blip r:embed="rId2"/>
          <a:stretch>
            <a:fillRect/>
          </a:stretch>
        </p:blipFill>
        <p:spPr bwMode="invGray">
          <a:xfrm>
            <a:off x="8121762" y="6172200"/>
            <a:ext cx="3558152" cy="381000"/>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PSR.png"/>
          <p:cNvPicPr>
            <a:picLocks noChangeAspect="1"/>
          </p:cNvPicPr>
          <p:nvPr userDrawn="1"/>
        </p:nvPicPr>
        <p:blipFill>
          <a:blip r:embed="rId2"/>
          <a:stretch>
            <a:fillRect/>
          </a:stretch>
        </p:blipFill>
        <p:spPr bwMode="invGray">
          <a:xfrm>
            <a:off x="8121762" y="6172200"/>
            <a:ext cx="3558152" cy="381000"/>
          </a:xfrm>
          <a:prstGeom prst="rect">
            <a:avLst/>
          </a:prstGeom>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PSR.png"/>
          <p:cNvPicPr>
            <a:picLocks noChangeAspect="1"/>
          </p:cNvPicPr>
          <p:nvPr userDrawn="1"/>
        </p:nvPicPr>
        <p:blipFill>
          <a:blip r:embed="rId2"/>
          <a:stretch>
            <a:fillRect/>
          </a:stretch>
        </p:blipFill>
        <p:spPr bwMode="invGray">
          <a:xfrm>
            <a:off x="8121762" y="6172200"/>
            <a:ext cx="3558152" cy="381000"/>
          </a:xfrm>
          <a:prstGeom prst="rect">
            <a:avLst/>
          </a:prstGeom>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Platform_Strategy_Review_2007_Orange_Versio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228601"/>
            <a:ext cx="1116502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5938" y="1420815"/>
            <a:ext cx="11165020" cy="21359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62" r:id="rId12"/>
    <p:sldLayoutId id="2147483763" r:id="rId13"/>
  </p:sldLayoutIdLst>
  <p:transition>
    <p:fade/>
  </p:transition>
  <p:txStyles>
    <p:titleStyle>
      <a:lvl1pPr algn="l" defTabSz="914363" rtl="0" eaLnBrk="1" latinLnBrk="0" hangingPunct="1">
        <a:lnSpc>
          <a:spcPct val="90000"/>
        </a:lnSpc>
        <a:spcBef>
          <a:spcPct val="0"/>
        </a:spcBef>
        <a:buNone/>
        <a:defRPr lang="en-US" sz="4800" b="0" kern="1200" cap="none" spc="-150" smtClean="0">
          <a:ln w="3175">
            <a:noFill/>
          </a:ln>
          <a:gradFill flip="none" rotWithShape="1">
            <a:gsLst>
              <a:gs pos="0">
                <a:srgbClr val="FFFFFF"/>
              </a:gs>
              <a:gs pos="54000">
                <a:schemeClr val="accent1">
                  <a:lumMod val="60000"/>
                  <a:lumOff val="40000"/>
                </a:schemeClr>
              </a:gs>
              <a:gs pos="74000">
                <a:srgbClr val="F09652"/>
              </a:gs>
            </a:gsLst>
            <a:lin ang="5400000" scaled="1"/>
            <a:tileRect/>
          </a:gradFill>
          <a:effectLst/>
          <a:latin typeface="Segoe Semibold" pitchFamily="34" charset="0"/>
          <a:ea typeface="+mn-ea"/>
          <a:cs typeface="Arial" charset="0"/>
        </a:defRPr>
      </a:lvl1pPr>
    </p:titleStyle>
    <p:bodyStyle>
      <a:lvl1pPr marL="396875" indent="-396875" algn="l" defTabSz="914363" rtl="0" eaLnBrk="1" latinLnBrk="0" hangingPunct="1">
        <a:lnSpc>
          <a:spcPct val="90000"/>
        </a:lnSpc>
        <a:spcBef>
          <a:spcPct val="20000"/>
        </a:spcBef>
        <a:buSzPct val="115000"/>
        <a:buFontTx/>
        <a:buBlip>
          <a:blip r:embed="rId16"/>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SzPct val="115000"/>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SzPct val="115000"/>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SzPct val="115000"/>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SzPct val="115000"/>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2" y="1299707"/>
            <a:ext cx="12188825" cy="5558294"/>
          </a:xfrm>
          <a:prstGeom prst="rect">
            <a:avLst/>
          </a:prstGeom>
        </p:spPr>
      </p:pic>
      <p:sp>
        <p:nvSpPr>
          <p:cNvPr id="2" name="Title Placeholder 1"/>
          <p:cNvSpPr>
            <a:spLocks noGrp="1"/>
          </p:cNvSpPr>
          <p:nvPr>
            <p:ph type="title"/>
          </p:nvPr>
        </p:nvSpPr>
        <p:spPr>
          <a:xfrm>
            <a:off x="507868" y="230190"/>
            <a:ext cx="1117309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962834" y="1905002"/>
            <a:ext cx="10718125"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41" r:id="rId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FF"/>
              </a:gs>
              <a:gs pos="54000">
                <a:schemeClr val="accent1">
                  <a:lumMod val="60000"/>
                  <a:lumOff val="40000"/>
                </a:schemeClr>
              </a:gs>
              <a:gs pos="74000">
                <a:srgbClr val="F09652"/>
              </a:gs>
            </a:gsLst>
            <a:lin ang="5400000" scaled="1"/>
            <a:tileRect/>
          </a:gradFill>
          <a:effectLst/>
          <a:latin typeface="Segoe Semibold"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png"/><Relationship Id="rId2" Type="http://schemas.openxmlformats.org/officeDocument/2006/relationships/image" Target="../media/image37.png"/><Relationship Id="rId16" Type="http://schemas.openxmlformats.org/officeDocument/2006/relationships/image" Target="../media/image51.png"/><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5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 Id="rId14" Type="http://schemas.openxmlformats.org/officeDocument/2006/relationships/image" Target="../media/image4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8.png"/><Relationship Id="rId1" Type="http://schemas.openxmlformats.org/officeDocument/2006/relationships/slideLayout" Target="../slideLayouts/slideLayout13.xml"/><Relationship Id="rId5" Type="http://schemas.openxmlformats.org/officeDocument/2006/relationships/image" Target="../media/image54.png"/><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8.xml"/><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23.pn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2.png"/><Relationship Id="rId11" Type="http://schemas.openxmlformats.org/officeDocument/2006/relationships/oleObject" Target="../embeddings/oleObject5.bin"/><Relationship Id="rId5" Type="http://schemas.openxmlformats.org/officeDocument/2006/relationships/image" Target="../media/image21.png"/><Relationship Id="rId10" Type="http://schemas.openxmlformats.org/officeDocument/2006/relationships/image" Target="../media/image24.png"/><Relationship Id="rId4" Type="http://schemas.openxmlformats.org/officeDocument/2006/relationships/oleObject" Target="../embeddings/oleObject2.bin"/><Relationship Id="rId9"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51012" y="1676400"/>
            <a:ext cx="9220200" cy="747897"/>
          </a:xfrm>
        </p:spPr>
        <p:txBody>
          <a:bodyPr/>
          <a:lstStyle/>
          <a:p>
            <a:r>
              <a:rPr sz="5400" smtClean="0"/>
              <a:t>ASP.NET and Silverlight</a:t>
            </a:r>
            <a:endParaRPr lang="en-US" sz="5400" dirty="0"/>
          </a:p>
        </p:txBody>
      </p:sp>
      <p:sp>
        <p:nvSpPr>
          <p:cNvPr id="4" name="Subtitle 2"/>
          <p:cNvSpPr txBox="1">
            <a:spLocks/>
          </p:cNvSpPr>
          <p:nvPr/>
        </p:nvSpPr>
        <p:spPr>
          <a:xfrm>
            <a:off x="1659215" y="4038600"/>
            <a:ext cx="5501997" cy="2208210"/>
          </a:xfrm>
          <a:prstGeom prst="rect">
            <a:avLst/>
          </a:prstGeom>
        </p:spPr>
        <p:txBody>
          <a:bodyPr/>
          <a:lstStyle/>
          <a:p>
            <a:pPr marL="396875" marR="0" lvl="0" indent="-396875" algn="l" defTabSz="757177" rtl="0" eaLnBrk="1" fontAlgn="auto" latinLnBrk="0" hangingPunct="1">
              <a:lnSpc>
                <a:spcPct val="90000"/>
              </a:lnSpc>
              <a:spcBef>
                <a:spcPct val="20000"/>
              </a:spcBef>
              <a:spcAft>
                <a:spcPts val="0"/>
              </a:spcAft>
              <a:buClrTx/>
              <a:buSzPct val="115000"/>
              <a:tabLst/>
              <a:defRPr/>
            </a:pPr>
            <a:r>
              <a:rPr kumimoji="0" lang="en-US" sz="3200" b="1" i="0" u="none" strike="noStrike" kern="1200" cap="none" spc="0" normalizeH="0" baseline="0" noProof="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uLnTx/>
                <a:uFillTx/>
                <a:latin typeface="Segoe" pitchFamily="34" charset="0"/>
                <a:ea typeface="+mn-ea"/>
                <a:cs typeface="+mn-cs"/>
              </a:rPr>
              <a:t>Scott Guthrie</a:t>
            </a:r>
          </a:p>
          <a:p>
            <a:pPr marL="396875" marR="0" lvl="0" indent="-396875" algn="l" defTabSz="757177" rtl="0" eaLnBrk="1" fontAlgn="auto" latinLnBrk="0" hangingPunct="1">
              <a:lnSpc>
                <a:spcPct val="90000"/>
              </a:lnSpc>
              <a:spcBef>
                <a:spcPct val="20000"/>
              </a:spcBef>
              <a:spcAft>
                <a:spcPts val="0"/>
              </a:spcAft>
              <a:buClrTx/>
              <a:buSzPct val="115000"/>
              <a:tabLst/>
              <a:defRPr/>
            </a:pPr>
            <a:r>
              <a:rPr lang="en-US" sz="280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latin typeface="Segoe" pitchFamily="34" charset="0"/>
              </a:rPr>
              <a:t>Corporate Vice President</a:t>
            </a:r>
            <a:endParaRPr kumimoji="0" lang="en-US" sz="2800" b="0" i="0" u="none" strike="noStrike" kern="1200" cap="none" spc="0" normalizeH="0" baseline="0" noProof="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uLnTx/>
              <a:uFillTx/>
              <a:latin typeface="Segoe" pitchFamily="34" charset="0"/>
              <a:ea typeface="+mn-ea"/>
              <a:cs typeface="+mn-cs"/>
            </a:endParaRPr>
          </a:p>
          <a:p>
            <a:pPr marL="396875" marR="0" lvl="0" indent="-396875" algn="l" defTabSz="757177" rtl="0" eaLnBrk="1" fontAlgn="auto" latinLnBrk="0" hangingPunct="1">
              <a:lnSpc>
                <a:spcPct val="90000"/>
              </a:lnSpc>
              <a:spcBef>
                <a:spcPct val="20000"/>
              </a:spcBef>
              <a:spcAft>
                <a:spcPts val="0"/>
              </a:spcAft>
              <a:buClrTx/>
              <a:buSzPct val="115000"/>
              <a:tabLst/>
              <a:defRPr/>
            </a:pPr>
            <a:r>
              <a:rPr kumimoji="0" lang="en-US" sz="2800" b="0" i="0" u="none" strike="noStrike" kern="1200" cap="none" spc="0" normalizeH="0" baseline="0" noProof="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uLnTx/>
                <a:uFillTx/>
                <a:latin typeface="Segoe" pitchFamily="34" charset="0"/>
                <a:ea typeface="+mn-ea"/>
                <a:cs typeface="+mn-cs"/>
              </a:rPr>
              <a:t>Developer Division</a:t>
            </a:r>
          </a:p>
          <a:p>
            <a:pPr marL="396875" marR="0" lvl="0" indent="-396875" algn="l" defTabSz="757177" rtl="0" eaLnBrk="1" fontAlgn="auto" latinLnBrk="0" hangingPunct="1">
              <a:lnSpc>
                <a:spcPct val="90000"/>
              </a:lnSpc>
              <a:spcBef>
                <a:spcPct val="20000"/>
              </a:spcBef>
              <a:spcAft>
                <a:spcPts val="0"/>
              </a:spcAft>
              <a:buClrTx/>
              <a:buSzPct val="115000"/>
              <a:tabLst/>
              <a:defRPr/>
            </a:pPr>
            <a:r>
              <a:rPr kumimoji="0" lang="en-US" sz="2800" b="0" i="0" u="none" strike="noStrike" kern="1200" cap="none" spc="0" normalizeH="0" baseline="0" noProof="0" dirty="0" smtClean="0">
                <a:ln w="12700">
                  <a:noFill/>
                  <a:prstDash val="solid"/>
                </a:ln>
                <a:gradFill>
                  <a:gsLst>
                    <a:gs pos="0">
                      <a:srgbClr val="FFFFFF"/>
                    </a:gs>
                    <a:gs pos="100000">
                      <a:srgbClr val="FFFFFF"/>
                    </a:gs>
                  </a:gsLst>
                  <a:lin ang="5400000" scaled="0"/>
                </a:gradFill>
                <a:effectLst>
                  <a:outerShdw blurRad="165100" algn="ctr" rotWithShape="0">
                    <a:prstClr val="black"/>
                  </a:outerShdw>
                </a:effectLst>
                <a:uLnTx/>
                <a:uFillTx/>
                <a:latin typeface="Segoe" pitchFamily="34" charset="0"/>
                <a:ea typeface="+mn-ea"/>
                <a:cs typeface="+mn-cs"/>
              </a:rPr>
              <a:t>Microsoft Corporation</a:t>
            </a:r>
            <a:endParaRPr kumimoji="0" lang="en-US" sz="2800" b="0" i="0" u="none" strike="noStrike" kern="1200" cap="none" spc="0" normalizeH="0" baseline="0" noProof="0" dirty="0">
              <a:ln w="12700">
                <a:noFill/>
                <a:prstDash val="solid"/>
              </a:ln>
              <a:gradFill>
                <a:gsLst>
                  <a:gs pos="0">
                    <a:srgbClr val="FFFFFF"/>
                  </a:gs>
                  <a:gs pos="100000">
                    <a:srgbClr val="FFFFFF"/>
                  </a:gs>
                </a:gsLst>
                <a:lin ang="5400000" scaled="0"/>
              </a:gradFill>
              <a:effectLst>
                <a:outerShdw blurRad="165100" algn="ctr" rotWithShape="0">
                  <a:prstClr val="black"/>
                </a:outerShdw>
              </a:effectLst>
              <a:uLnTx/>
              <a:uFillTx/>
              <a:latin typeface="Segoe" pitchFamily="34" charset="0"/>
              <a:ea typeface="+mn-ea"/>
              <a:cs typeface="+mn-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711015" y="1905001"/>
            <a:ext cx="4113728" cy="1038225"/>
          </a:xfrm>
          <a:prstGeom prst="rect">
            <a:avLst/>
          </a:prstGeom>
          <a:noFill/>
          <a:ln w="9525">
            <a:noFill/>
            <a:miter lim="800000"/>
            <a:headEnd/>
            <a:tailEnd/>
          </a:ln>
        </p:spPr>
      </p:pic>
      <p:sp>
        <p:nvSpPr>
          <p:cNvPr id="10243" name="TextBox 9217"/>
          <p:cNvSpPr txBox="1">
            <a:spLocks noChangeArrowheads="1"/>
          </p:cNvSpPr>
          <p:nvPr/>
        </p:nvSpPr>
        <p:spPr bwMode="auto">
          <a:xfrm>
            <a:off x="2234617" y="3505200"/>
            <a:ext cx="8658458" cy="1219200"/>
          </a:xfrm>
          <a:prstGeom prst="rect">
            <a:avLst/>
          </a:prstGeom>
          <a:noFill/>
          <a:ln w="9525">
            <a:noFill/>
            <a:miter lim="800000"/>
            <a:headEnd/>
            <a:tailEnd/>
          </a:ln>
        </p:spPr>
        <p:txBody>
          <a:bodyPr/>
          <a:lstStyle/>
          <a:p>
            <a:pPr>
              <a:spcBef>
                <a:spcPct val="20000"/>
              </a:spcBef>
            </a:pPr>
            <a:r>
              <a:rPr lang="en-GB" sz="3200" b="1" dirty="0" smtClean="0">
                <a:latin typeface="Segoe"/>
              </a:rPr>
              <a:t>ASP.NET Dynamic Data</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ASP.NET MVC is…</a:t>
            </a:r>
          </a:p>
        </p:txBody>
      </p:sp>
      <p:sp>
        <p:nvSpPr>
          <p:cNvPr id="3075" name="Content Placeholder 2"/>
          <p:cNvSpPr>
            <a:spLocks noGrp="1"/>
          </p:cNvSpPr>
          <p:nvPr>
            <p:ph idx="1"/>
          </p:nvPr>
        </p:nvSpPr>
        <p:spPr>
          <a:xfrm>
            <a:off x="304721" y="1219200"/>
            <a:ext cx="11680957" cy="3505200"/>
          </a:xfrm>
        </p:spPr>
        <p:txBody>
          <a:bodyPr>
            <a:noAutofit/>
          </a:bodyPr>
          <a:lstStyle/>
          <a:p>
            <a:r>
              <a:rPr lang="en-US" sz="4000" dirty="0" smtClean="0"/>
              <a:t>A new option for ASP.NET</a:t>
            </a:r>
          </a:p>
          <a:p>
            <a:r>
              <a:rPr lang="en-US" sz="4000" dirty="0" smtClean="0"/>
              <a:t>Enables easy testing and clean TDD workflow</a:t>
            </a:r>
            <a:endParaRPr lang="en-US" sz="4000" dirty="0" smtClean="0"/>
          </a:p>
          <a:p>
            <a:r>
              <a:rPr lang="en-US" sz="4000" dirty="0" smtClean="0"/>
              <a:t>Enables more </a:t>
            </a:r>
            <a:r>
              <a:rPr lang="en-US" sz="4000" dirty="0" smtClean="0"/>
              <a:t>control over </a:t>
            </a:r>
            <a:r>
              <a:rPr lang="en-US" sz="4000" dirty="0" smtClean="0"/>
              <a:t>&lt;</a:t>
            </a:r>
            <a:r>
              <a:rPr lang="en-US" sz="4000" dirty="0" smtClean="0"/>
              <a:t>html</a:t>
            </a:r>
            <a:r>
              <a:rPr lang="en-US" sz="4000" dirty="0" smtClean="0"/>
              <a:t>/&gt; and URLs</a:t>
            </a:r>
          </a:p>
          <a:p>
            <a:r>
              <a:rPr lang="en-US" sz="4000" dirty="0" smtClean="0"/>
              <a:t>Integrates nicely with the rest of ASP.NET</a:t>
            </a:r>
            <a:endParaRPr lang="en-US" sz="4000" dirty="0" smtClean="0"/>
          </a:p>
          <a:p>
            <a:r>
              <a:rPr lang="en-US" sz="4000" dirty="0" smtClean="0"/>
              <a:t>Not </a:t>
            </a:r>
            <a:r>
              <a:rPr lang="en-US" sz="4000" dirty="0" smtClean="0"/>
              <a:t>for everyone (car </a:t>
            </a:r>
            <a:r>
              <a:rPr lang="en-US" sz="4000" dirty="0" smtClean="0"/>
              <a:t>vs. </a:t>
            </a:r>
            <a:r>
              <a:rPr lang="en-US" sz="4000" dirty="0" smtClean="0"/>
              <a:t>motorcycle)</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How ASP.NET MVC Works</a:t>
            </a:r>
            <a:endParaRPr lang="en-US" dirty="0"/>
          </a:p>
        </p:txBody>
      </p:sp>
      <p:sp>
        <p:nvSpPr>
          <p:cNvPr id="4" name="Rectangle 3"/>
          <p:cNvSpPr/>
          <p:nvPr/>
        </p:nvSpPr>
        <p:spPr bwMode="blackGray">
          <a:xfrm>
            <a:off x="345510" y="1281600"/>
            <a:ext cx="2236218"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Browser</a:t>
            </a:r>
          </a:p>
        </p:txBody>
      </p:sp>
      <p:sp>
        <p:nvSpPr>
          <p:cNvPr id="12" name="Rectangle 11"/>
          <p:cNvSpPr/>
          <p:nvPr/>
        </p:nvSpPr>
        <p:spPr bwMode="blackGray">
          <a:xfrm>
            <a:off x="8687337" y="1261200"/>
            <a:ext cx="2236218"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Web Server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grpSp>
        <p:nvGrpSpPr>
          <p:cNvPr id="3" name="Group 41"/>
          <p:cNvGrpSpPr/>
          <p:nvPr/>
        </p:nvGrpSpPr>
        <p:grpSpPr>
          <a:xfrm>
            <a:off x="2668105" y="1137600"/>
            <a:ext cx="5892865" cy="591988"/>
            <a:chOff x="2001600" y="1137600"/>
            <a:chExt cx="4420800" cy="591988"/>
          </a:xfrm>
        </p:grpSpPr>
        <p:cxnSp>
          <p:nvCxnSpPr>
            <p:cNvPr id="6" name="Straight Arrow Connector 5"/>
            <p:cNvCxnSpPr/>
            <p:nvPr/>
          </p:nvCxnSpPr>
          <p:spPr>
            <a:xfrm>
              <a:off x="2073600" y="1728000"/>
              <a:ext cx="4348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001600" y="1137600"/>
              <a:ext cx="2677344" cy="400110"/>
            </a:xfrm>
            <a:prstGeom prst="rect">
              <a:avLst/>
            </a:prstGeom>
            <a:noFill/>
          </p:spPr>
          <p:txBody>
            <a:bodyPr wrap="none" rtlCol="0">
              <a:spAutoFit/>
            </a:bodyPr>
            <a:lstStyle/>
            <a:p>
              <a:r>
                <a:rPr lang="en-US" sz="2000" dirty="0" smtClean="0"/>
                <a:t>http://myserver.com/Products/</a:t>
              </a:r>
              <a:endParaRPr lang="en-US" sz="2000" dirty="0"/>
            </a:p>
          </p:txBody>
        </p:sp>
      </p:grpSp>
      <p:grpSp>
        <p:nvGrpSpPr>
          <p:cNvPr id="5" name="Group 42"/>
          <p:cNvGrpSpPr/>
          <p:nvPr/>
        </p:nvGrpSpPr>
        <p:grpSpPr>
          <a:xfrm>
            <a:off x="337512" y="3271800"/>
            <a:ext cx="6035228" cy="1000800"/>
            <a:chOff x="253200" y="3514800"/>
            <a:chExt cx="4527600" cy="1000800"/>
          </a:xfrm>
        </p:grpSpPr>
        <p:sp>
          <p:nvSpPr>
            <p:cNvPr id="19" name="Rectangle 18"/>
            <p:cNvSpPr/>
            <p:nvPr/>
          </p:nvSpPr>
          <p:spPr bwMode="blackGray">
            <a:xfrm>
              <a:off x="1225200" y="3514800"/>
              <a:ext cx="3555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solidFill>
                    <a:schemeClr val="bg1"/>
                  </a:solidFill>
                  <a:effectLst>
                    <a:outerShdw blurRad="38100" dist="38100" dir="2700000" algn="tl">
                      <a:srgbClr val="000000">
                        <a:alpha val="43137"/>
                      </a:srgbClr>
                    </a:outerShdw>
                  </a:effectLst>
                </a:rPr>
                <a:t>ProductsController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cxnSp>
          <p:nvCxnSpPr>
            <p:cNvPr id="22" name="Straight Arrow Connector 21"/>
            <p:cNvCxnSpPr/>
            <p:nvPr/>
          </p:nvCxnSpPr>
          <p:spPr>
            <a:xfrm flipV="1">
              <a:off x="253200" y="40104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43"/>
          <p:cNvGrpSpPr/>
          <p:nvPr/>
        </p:nvGrpSpPr>
        <p:grpSpPr>
          <a:xfrm>
            <a:off x="2922439" y="4287000"/>
            <a:ext cx="2236218" cy="1867200"/>
            <a:chOff x="2192400" y="4530000"/>
            <a:chExt cx="1677600" cy="1867200"/>
          </a:xfrm>
        </p:grpSpPr>
        <p:cxnSp>
          <p:nvCxnSpPr>
            <p:cNvPr id="26" name="Straight Arrow Connector 25"/>
            <p:cNvCxnSpPr/>
            <p:nvPr/>
          </p:nvCxnSpPr>
          <p:spPr>
            <a:xfrm rot="16200000" flipH="1">
              <a:off x="2589300" y="4943700"/>
              <a:ext cx="834000" cy="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bwMode="blackGray">
            <a:xfrm>
              <a:off x="2192400" y="53964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Product</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(Model)</a:t>
              </a:r>
            </a:p>
          </p:txBody>
        </p:sp>
      </p:grpSp>
      <p:grpSp>
        <p:nvGrpSpPr>
          <p:cNvPr id="8" name="Group 44"/>
          <p:cNvGrpSpPr/>
          <p:nvPr/>
        </p:nvGrpSpPr>
        <p:grpSpPr>
          <a:xfrm>
            <a:off x="5214642" y="5142600"/>
            <a:ext cx="2684101" cy="1000800"/>
            <a:chOff x="3912000" y="5385600"/>
            <a:chExt cx="2013600" cy="1000800"/>
          </a:xfrm>
        </p:grpSpPr>
        <p:sp>
          <p:nvSpPr>
            <p:cNvPr id="29" name="Can 28"/>
            <p:cNvSpPr/>
            <p:nvPr/>
          </p:nvSpPr>
          <p:spPr bwMode="blackGray">
            <a:xfrm>
              <a:off x="4809600" y="5385600"/>
              <a:ext cx="1116000" cy="1000800"/>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SQL</a:t>
              </a:r>
            </a:p>
          </p:txBody>
        </p:sp>
        <p:cxnSp>
          <p:nvCxnSpPr>
            <p:cNvPr id="35" name="Straight Arrow Connector 34"/>
            <p:cNvCxnSpPr/>
            <p:nvPr/>
          </p:nvCxnSpPr>
          <p:spPr>
            <a:xfrm flipV="1">
              <a:off x="3912000" y="58548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46"/>
          <p:cNvGrpSpPr/>
          <p:nvPr/>
        </p:nvGrpSpPr>
        <p:grpSpPr>
          <a:xfrm>
            <a:off x="6444721" y="3915000"/>
            <a:ext cx="4496429" cy="1044000"/>
            <a:chOff x="4834800" y="4158000"/>
            <a:chExt cx="3373200" cy="1044000"/>
          </a:xfrm>
        </p:grpSpPr>
        <p:sp>
          <p:nvSpPr>
            <p:cNvPr id="37" name="Rectangle 36"/>
            <p:cNvSpPr/>
            <p:nvPr/>
          </p:nvSpPr>
          <p:spPr bwMode="blackGray">
            <a:xfrm>
              <a:off x="6490800" y="4201200"/>
              <a:ext cx="17172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Edit.aspx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cxnSp>
          <p:nvCxnSpPr>
            <p:cNvPr id="38" name="Straight Arrow Connector 37"/>
            <p:cNvCxnSpPr/>
            <p:nvPr/>
          </p:nvCxnSpPr>
          <p:spPr>
            <a:xfrm>
              <a:off x="4834800" y="4158000"/>
              <a:ext cx="1558800" cy="450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2688900" y="1907190"/>
            <a:ext cx="4224490" cy="400110"/>
          </a:xfrm>
          <a:prstGeom prst="rect">
            <a:avLst/>
          </a:prstGeom>
          <a:noFill/>
        </p:spPr>
        <p:txBody>
          <a:bodyPr wrap="none" rtlCol="0">
            <a:spAutoFit/>
          </a:bodyPr>
          <a:lstStyle/>
          <a:p>
            <a:r>
              <a:rPr lang="en-US" sz="2000" dirty="0" smtClean="0"/>
              <a:t>http://myserver.com/Products/Edit/5</a:t>
            </a:r>
            <a:endParaRPr lang="en-US" sz="2000" dirty="0"/>
          </a:p>
        </p:txBody>
      </p:sp>
      <p:grpSp>
        <p:nvGrpSpPr>
          <p:cNvPr id="10" name="Group 48"/>
          <p:cNvGrpSpPr/>
          <p:nvPr/>
        </p:nvGrpSpPr>
        <p:grpSpPr>
          <a:xfrm>
            <a:off x="6452719" y="2819400"/>
            <a:ext cx="4498028" cy="1000800"/>
            <a:chOff x="4840800" y="3062400"/>
            <a:chExt cx="3374400" cy="1000800"/>
          </a:xfrm>
        </p:grpSpPr>
        <p:grpSp>
          <p:nvGrpSpPr>
            <p:cNvPr id="11" name="Group 45"/>
            <p:cNvGrpSpPr/>
            <p:nvPr/>
          </p:nvGrpSpPr>
          <p:grpSpPr>
            <a:xfrm>
              <a:off x="4840800" y="3062400"/>
              <a:ext cx="3374400" cy="1000800"/>
              <a:chOff x="4840800" y="3062400"/>
              <a:chExt cx="3374400" cy="1000800"/>
            </a:xfrm>
          </p:grpSpPr>
          <p:cxnSp>
            <p:nvCxnSpPr>
              <p:cNvPr id="25" name="Straight Arrow Connector 24"/>
              <p:cNvCxnSpPr/>
              <p:nvPr/>
            </p:nvCxnSpPr>
            <p:spPr>
              <a:xfrm flipV="1">
                <a:off x="4840800" y="3657600"/>
                <a:ext cx="1610400" cy="312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Gray">
              <a:xfrm>
                <a:off x="6496800" y="3062400"/>
                <a:ext cx="17184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List.aspx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grpSp>
        <p:sp>
          <p:nvSpPr>
            <p:cNvPr id="48" name="TextBox 47"/>
            <p:cNvSpPr txBox="1"/>
            <p:nvPr/>
          </p:nvSpPr>
          <p:spPr>
            <a:xfrm rot="20990033">
              <a:off x="4942701" y="3426940"/>
              <a:ext cx="1200900" cy="369332"/>
            </a:xfrm>
            <a:prstGeom prst="rect">
              <a:avLst/>
            </a:prstGeom>
            <a:noFill/>
          </p:spPr>
          <p:txBody>
            <a:bodyPr wrap="square" rtlCol="0">
              <a:spAutoFit/>
            </a:bodyPr>
            <a:lstStyle/>
            <a:p>
              <a:r>
                <a:rPr lang="en-US" dirty="0" err="1" smtClean="0"/>
                <a:t>ViewData</a:t>
              </a:r>
              <a:endParaRPr lang="en-US"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711015" y="1905001"/>
            <a:ext cx="4113728" cy="1038225"/>
          </a:xfrm>
          <a:prstGeom prst="rect">
            <a:avLst/>
          </a:prstGeom>
          <a:noFill/>
          <a:ln w="9525">
            <a:noFill/>
            <a:miter lim="800000"/>
            <a:headEnd/>
            <a:tailEnd/>
          </a:ln>
        </p:spPr>
      </p:pic>
      <p:sp>
        <p:nvSpPr>
          <p:cNvPr id="10243" name="TextBox 9217"/>
          <p:cNvSpPr txBox="1">
            <a:spLocks noChangeArrowheads="1"/>
          </p:cNvSpPr>
          <p:nvPr/>
        </p:nvSpPr>
        <p:spPr bwMode="auto">
          <a:xfrm>
            <a:off x="2234617" y="3505200"/>
            <a:ext cx="8658458" cy="1219200"/>
          </a:xfrm>
          <a:prstGeom prst="rect">
            <a:avLst/>
          </a:prstGeom>
          <a:noFill/>
          <a:ln w="9525">
            <a:noFill/>
            <a:miter lim="800000"/>
            <a:headEnd/>
            <a:tailEnd/>
          </a:ln>
        </p:spPr>
        <p:txBody>
          <a:bodyPr/>
          <a:lstStyle/>
          <a:p>
            <a:pPr>
              <a:spcBef>
                <a:spcPct val="20000"/>
              </a:spcBef>
            </a:pPr>
            <a:r>
              <a:rPr lang="en-GB" sz="3200" b="1" dirty="0" smtClean="0">
                <a:latin typeface="Segoe"/>
              </a:rPr>
              <a:t>ASP.NET MVC</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2" y="1793876"/>
            <a:ext cx="12188825" cy="3877720"/>
            <a:chOff x="0" y="1793876"/>
            <a:chExt cx="12188825" cy="3877720"/>
          </a:xfrm>
        </p:grpSpPr>
        <p:sp>
          <p:nvSpPr>
            <p:cNvPr id="148" name="Rectangle 147"/>
            <p:cNvSpPr/>
            <p:nvPr/>
          </p:nvSpPr>
          <p:spPr bwMode="auto">
            <a:xfrm>
              <a:off x="0" y="1793876"/>
              <a:ext cx="12188825" cy="3877720"/>
            </a:xfrm>
            <a:prstGeom prst="rect">
              <a:avLst/>
            </a:prstGeom>
            <a:gradFill flip="none" rotWithShape="1">
              <a:gsLst>
                <a:gs pos="0">
                  <a:schemeClr val="accent1">
                    <a:alpha val="0"/>
                  </a:schemeClr>
                </a:gs>
                <a:gs pos="28000">
                  <a:schemeClr val="accent3">
                    <a:alpha val="12000"/>
                  </a:schemeClr>
                </a:gs>
                <a:gs pos="70000">
                  <a:schemeClr val="accent3">
                    <a:alpha val="10000"/>
                  </a:schemeClr>
                </a:gs>
                <a:gs pos="100000">
                  <a:schemeClr val="accent3"/>
                </a:gs>
              </a:gsLst>
              <a:lin ang="10800000" scaled="0"/>
              <a:tileRect/>
            </a:gradFill>
            <a:ln>
              <a:headEnd type="none" w="med" len="med"/>
              <a:tailEnd type="none" w="med" len="med"/>
            </a:ln>
            <a:effectLst>
              <a:outerShdw blurRad="50800" dist="50800" dir="5400000" algn="ctr" rotWithShape="0">
                <a:srgbClr val="000000">
                  <a:alpha val="18000"/>
                </a:srgbClr>
              </a:outerShdw>
            </a:effectLst>
            <a:scene3d>
              <a:camera prst="orthographicFront"/>
              <a:lightRig rig="glow" dir="t">
                <a:rot lat="0" lon="0" rev="6360000"/>
              </a:lightRig>
            </a:scene3d>
            <a:sp3d contourW="1000" prstMaterial="flat">
              <a:contourClr>
                <a:schemeClr val="accent3"/>
              </a:contourClr>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endParaRPr>
            </a:p>
          </p:txBody>
        </p:sp>
        <p:cxnSp>
          <p:nvCxnSpPr>
            <p:cNvPr id="146" name="Straight Connector 145"/>
            <p:cNvCxnSpPr/>
            <p:nvPr/>
          </p:nvCxnSpPr>
          <p:spPr>
            <a:xfrm>
              <a:off x="322988" y="3719963"/>
              <a:ext cx="11147525" cy="1588"/>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pic>
        <p:nvPicPr>
          <p:cNvPr id="139" name="Picture 2"/>
          <p:cNvPicPr>
            <a:picLocks noChangeAspect="1" noChangeArrowheads="1"/>
          </p:cNvPicPr>
          <p:nvPr/>
        </p:nvPicPr>
        <p:blipFill>
          <a:blip r:embed="rId2" cstate="print"/>
          <a:srcRect/>
          <a:stretch>
            <a:fillRect/>
          </a:stretch>
        </p:blipFill>
        <p:spPr bwMode="auto">
          <a:xfrm>
            <a:off x="471488" y="3795586"/>
            <a:ext cx="1539012" cy="1694513"/>
          </a:xfrm>
          <a:prstGeom prst="rect">
            <a:avLst/>
          </a:prstGeom>
          <a:noFill/>
          <a:ln w="9525">
            <a:noFill/>
            <a:miter lim="800000"/>
            <a:headEnd/>
            <a:tailEnd/>
          </a:ln>
          <a:effectLst>
            <a:outerShdw blurRad="698500" sx="102000" sy="102000" algn="ctr" rotWithShape="0">
              <a:prstClr val="black">
                <a:alpha val="40000"/>
              </a:prstClr>
            </a:outerShdw>
          </a:effectLst>
        </p:spPr>
      </p:pic>
      <p:pic>
        <p:nvPicPr>
          <p:cNvPr id="141" name="Expression" descr="Expression-Studio_bL"/>
          <p:cNvPicPr preferRelativeResize="0">
            <a:picLocks noChangeAspect="1" noChangeArrowheads="1"/>
          </p:cNvPicPr>
          <p:nvPr/>
        </p:nvPicPr>
        <p:blipFill>
          <a:blip r:embed="rId3">
            <a:lum bright="100000" contrast="100000"/>
          </a:blip>
          <a:srcRect/>
          <a:stretch>
            <a:fillRect/>
          </a:stretch>
        </p:blipFill>
        <p:spPr bwMode="auto">
          <a:xfrm>
            <a:off x="1987957" y="4238155"/>
            <a:ext cx="2648201" cy="5724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37" name="Picture 2"/>
          <p:cNvPicPr>
            <a:picLocks noChangeAspect="1" noChangeArrowheads="1"/>
          </p:cNvPicPr>
          <p:nvPr/>
        </p:nvPicPr>
        <p:blipFill>
          <a:blip r:embed="rId4" cstate="print"/>
          <a:stretch>
            <a:fillRect/>
          </a:stretch>
        </p:blipFill>
        <p:spPr bwMode="auto">
          <a:xfrm>
            <a:off x="464097" y="1932007"/>
            <a:ext cx="1314220" cy="1585409"/>
          </a:xfrm>
          <a:prstGeom prst="rect">
            <a:avLst/>
          </a:prstGeom>
          <a:noFill/>
          <a:ln w="9525">
            <a:noFill/>
            <a:miter lim="800000"/>
            <a:headEnd/>
            <a:tailEnd/>
          </a:ln>
          <a:effectLst>
            <a:outerShdw blurRad="698500" sx="102000" sy="102000" algn="ctr" rotWithShape="0">
              <a:prstClr val="black">
                <a:alpha val="40000"/>
              </a:prstClr>
            </a:outerShdw>
          </a:effectLst>
        </p:spPr>
      </p:pic>
      <p:pic>
        <p:nvPicPr>
          <p:cNvPr id="142" name="Picture 3" descr="Visual Studio 2005 logo h white"/>
          <p:cNvPicPr>
            <a:picLocks noChangeAspect="1" noChangeArrowheads="1"/>
          </p:cNvPicPr>
          <p:nvPr/>
        </p:nvPicPr>
        <p:blipFill>
          <a:blip r:embed="rId5"/>
          <a:srcRect/>
          <a:stretch>
            <a:fillRect/>
          </a:stretch>
        </p:blipFill>
        <p:spPr bwMode="auto">
          <a:xfrm>
            <a:off x="1948407" y="2384373"/>
            <a:ext cx="2950914" cy="461785"/>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2" name="Title 1"/>
          <p:cNvSpPr>
            <a:spLocks noGrp="1"/>
          </p:cNvSpPr>
          <p:nvPr>
            <p:ph type="title"/>
          </p:nvPr>
        </p:nvSpPr>
        <p:spPr/>
        <p:txBody>
          <a:bodyPr/>
          <a:lstStyle/>
          <a:p>
            <a:r>
              <a:rPr lang="en-US" dirty="0" smtClean="0"/>
              <a:t>.NET Continuum</a:t>
            </a:r>
            <a:endParaRPr lang="en-US" dirty="0"/>
          </a:p>
        </p:txBody>
      </p:sp>
      <p:pic>
        <p:nvPicPr>
          <p:cNvPr id="63" name="Picture 62" descr="circ-right.png"/>
          <p:cNvPicPr>
            <a:picLocks noChangeAspect="1"/>
          </p:cNvPicPr>
          <p:nvPr/>
        </p:nvPicPr>
        <p:blipFill>
          <a:blip r:embed="rId6"/>
          <a:stretch>
            <a:fillRect/>
          </a:stretch>
        </p:blipFill>
        <p:spPr>
          <a:xfrm>
            <a:off x="8694570" y="1348621"/>
            <a:ext cx="2759012" cy="4851189"/>
          </a:xfrm>
          <a:prstGeom prst="rect">
            <a:avLst/>
          </a:prstGeom>
        </p:spPr>
      </p:pic>
      <p:pic>
        <p:nvPicPr>
          <p:cNvPr id="64" name="Picture 63" descr="circ-left.png"/>
          <p:cNvPicPr>
            <a:picLocks noChangeAspect="1"/>
          </p:cNvPicPr>
          <p:nvPr/>
        </p:nvPicPr>
        <p:blipFill>
          <a:blip r:embed="rId7"/>
          <a:stretch>
            <a:fillRect/>
          </a:stretch>
        </p:blipFill>
        <p:spPr>
          <a:xfrm>
            <a:off x="5943485" y="1344975"/>
            <a:ext cx="2759012" cy="4851189"/>
          </a:xfrm>
          <a:prstGeom prst="rect">
            <a:avLst/>
          </a:prstGeom>
        </p:spPr>
      </p:pic>
      <p:pic>
        <p:nvPicPr>
          <p:cNvPr id="66" name="Picture 65" descr="logos-right.png"/>
          <p:cNvPicPr>
            <a:picLocks noChangeAspect="1"/>
          </p:cNvPicPr>
          <p:nvPr/>
        </p:nvPicPr>
        <p:blipFill>
          <a:blip r:embed="rId8" cstate="print"/>
          <a:stretch>
            <a:fillRect/>
          </a:stretch>
        </p:blipFill>
        <p:spPr>
          <a:xfrm>
            <a:off x="9321500" y="3299676"/>
            <a:ext cx="1344244" cy="1085976"/>
          </a:xfrm>
          <a:prstGeom prst="rect">
            <a:avLst/>
          </a:prstGeom>
        </p:spPr>
      </p:pic>
      <p:pic>
        <p:nvPicPr>
          <p:cNvPr id="67" name="Picture 66" descr="logos-left.png"/>
          <p:cNvPicPr>
            <a:picLocks noChangeAspect="1"/>
          </p:cNvPicPr>
          <p:nvPr/>
        </p:nvPicPr>
        <p:blipFill>
          <a:blip r:embed="rId9" cstate="print"/>
          <a:stretch>
            <a:fillRect/>
          </a:stretch>
        </p:blipFill>
        <p:spPr>
          <a:xfrm>
            <a:off x="6627439" y="3299676"/>
            <a:ext cx="1344245" cy="1085976"/>
          </a:xfrm>
          <a:prstGeom prst="rect">
            <a:avLst/>
          </a:prstGeom>
        </p:spPr>
      </p:pic>
      <p:sp>
        <p:nvSpPr>
          <p:cNvPr id="68" name="TextBox 67"/>
          <p:cNvSpPr txBox="1"/>
          <p:nvPr/>
        </p:nvSpPr>
        <p:spPr>
          <a:xfrm>
            <a:off x="6627436" y="2592374"/>
            <a:ext cx="1175963" cy="491960"/>
          </a:xfrm>
          <a:prstGeom prst="rect">
            <a:avLst/>
          </a:prstGeom>
          <a:noFill/>
        </p:spPr>
        <p:txBody>
          <a:bodyPr wrap="square" lIns="75721" tIns="37861" rIns="75721" bIns="37861" rtlCol="0">
            <a:spAutoFit/>
          </a:bodyPr>
          <a:lstStyle/>
          <a:p>
            <a:r>
              <a:rPr lang="en-US" sz="2700" dirty="0" smtClean="0">
                <a:effectLst>
                  <a:outerShdw blurRad="38100" dist="38100" dir="2700000" algn="tl">
                    <a:srgbClr val="000000">
                      <a:alpha val="43137"/>
                    </a:srgbClr>
                  </a:outerShdw>
                </a:effectLst>
                <a:latin typeface="Segoe Light" pitchFamily="34" charset="0"/>
              </a:rPr>
              <a:t>Web</a:t>
            </a:r>
            <a:endParaRPr lang="en-US" sz="2700" dirty="0">
              <a:effectLst>
                <a:outerShdw blurRad="38100" dist="38100" dir="2700000" algn="tl">
                  <a:srgbClr val="000000">
                    <a:alpha val="43137"/>
                  </a:srgbClr>
                </a:outerShdw>
              </a:effectLst>
              <a:latin typeface="Segoe Light" pitchFamily="34" charset="0"/>
            </a:endParaRPr>
          </a:p>
        </p:txBody>
      </p:sp>
      <p:sp>
        <p:nvSpPr>
          <p:cNvPr id="69" name="TextBox 68"/>
          <p:cNvSpPr txBox="1"/>
          <p:nvPr/>
        </p:nvSpPr>
        <p:spPr>
          <a:xfrm>
            <a:off x="9218612" y="2590800"/>
            <a:ext cx="1442188" cy="491960"/>
          </a:xfrm>
          <a:prstGeom prst="rect">
            <a:avLst/>
          </a:prstGeom>
          <a:noFill/>
        </p:spPr>
        <p:txBody>
          <a:bodyPr wrap="square" lIns="75721" tIns="37861" rIns="75721" bIns="37861" rtlCol="0">
            <a:spAutoFit/>
          </a:bodyPr>
          <a:lstStyle/>
          <a:p>
            <a:r>
              <a:rPr lang="en-US" sz="2700" dirty="0" smtClean="0">
                <a:effectLst>
                  <a:outerShdw blurRad="38100" dist="38100" dir="2700000" algn="tl">
                    <a:srgbClr val="000000">
                      <a:alpha val="43137"/>
                    </a:srgbClr>
                  </a:outerShdw>
                </a:effectLst>
                <a:latin typeface="Segoe Light" pitchFamily="34" charset="0"/>
              </a:rPr>
              <a:t>Desktop</a:t>
            </a:r>
            <a:endParaRPr lang="en-US" sz="2700" dirty="0">
              <a:effectLst>
                <a:outerShdw blurRad="38100" dist="38100" dir="2700000" algn="tl">
                  <a:srgbClr val="000000">
                    <a:alpha val="43137"/>
                  </a:srgbClr>
                </a:outerShdw>
              </a:effectLst>
              <a:latin typeface="Segoe Light" pitchFamily="34" charset="0"/>
            </a:endParaRPr>
          </a:p>
        </p:txBody>
      </p:sp>
      <p:cxnSp>
        <p:nvCxnSpPr>
          <p:cNvPr id="70" name="Straight Connector 69"/>
          <p:cNvCxnSpPr/>
          <p:nvPr/>
        </p:nvCxnSpPr>
        <p:spPr>
          <a:xfrm>
            <a:off x="6627437" y="3158662"/>
            <a:ext cx="1578534" cy="132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9321499" y="3157012"/>
            <a:ext cx="1578534" cy="132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pic>
        <p:nvPicPr>
          <p:cNvPr id="72" name="Picture 71" descr="circ-solid2.png"/>
          <p:cNvPicPr>
            <a:picLocks noChangeAspect="1"/>
          </p:cNvPicPr>
          <p:nvPr/>
        </p:nvPicPr>
        <p:blipFill>
          <a:blip r:embed="rId10"/>
          <a:stretch>
            <a:fillRect/>
          </a:stretch>
        </p:blipFill>
        <p:spPr>
          <a:xfrm>
            <a:off x="6250048" y="1296469"/>
            <a:ext cx="4905583" cy="4953844"/>
          </a:xfrm>
          <a:prstGeom prst="rect">
            <a:avLst/>
          </a:prstGeom>
        </p:spPr>
      </p:pic>
      <p:grpSp>
        <p:nvGrpSpPr>
          <p:cNvPr id="73" name="Group 62"/>
          <p:cNvGrpSpPr/>
          <p:nvPr/>
        </p:nvGrpSpPr>
        <p:grpSpPr>
          <a:xfrm>
            <a:off x="6235461" y="1298317"/>
            <a:ext cx="4899726" cy="4947930"/>
            <a:chOff x="1609725" y="230123"/>
            <a:chExt cx="5821427" cy="5821427"/>
          </a:xfrm>
        </p:grpSpPr>
        <p:pic>
          <p:nvPicPr>
            <p:cNvPr id="74" name="Picture 73" descr="circ-solid3.png"/>
            <p:cNvPicPr>
              <a:picLocks noChangeAspect="1"/>
            </p:cNvPicPr>
            <p:nvPr/>
          </p:nvPicPr>
          <p:blipFill>
            <a:blip r:embed="rId11"/>
            <a:stretch>
              <a:fillRect/>
            </a:stretch>
          </p:blipFill>
          <p:spPr>
            <a:xfrm>
              <a:off x="1609725" y="230123"/>
              <a:ext cx="5821427" cy="5821427"/>
            </a:xfrm>
            <a:prstGeom prst="rect">
              <a:avLst/>
            </a:prstGeom>
          </p:spPr>
        </p:pic>
        <p:sp>
          <p:nvSpPr>
            <p:cNvPr id="75" name="TextBox 74"/>
            <p:cNvSpPr txBox="1"/>
            <p:nvPr/>
          </p:nvSpPr>
          <p:spPr>
            <a:xfrm>
              <a:off x="3146362" y="4878776"/>
              <a:ext cx="2712627" cy="597482"/>
            </a:xfrm>
            <a:prstGeom prst="rect">
              <a:avLst/>
            </a:prstGeom>
            <a:noFill/>
          </p:spPr>
          <p:txBody>
            <a:bodyPr wrap="square" rtlCol="0">
              <a:spAutoFit/>
            </a:bodyPr>
            <a:lstStyle/>
            <a:p>
              <a:pPr algn="ctr"/>
              <a:r>
                <a:rPr lang="en-US" sz="2700" dirty="0" smtClean="0">
                  <a:effectLst>
                    <a:outerShdw blurRad="38100" dist="38100" dir="2700000" algn="tl">
                      <a:srgbClr val="000000">
                        <a:alpha val="43137"/>
                      </a:srgbClr>
                    </a:outerShdw>
                  </a:effectLst>
                  <a:latin typeface="Segoe Light" pitchFamily="34" charset="0"/>
                </a:rPr>
                <a:t>media &amp; RIA</a:t>
              </a:r>
              <a:endParaRPr lang="en-US" sz="2700" dirty="0">
                <a:effectLst>
                  <a:outerShdw blurRad="38100" dist="38100" dir="2700000" algn="tl">
                    <a:srgbClr val="000000">
                      <a:alpha val="43137"/>
                    </a:srgbClr>
                  </a:outerShdw>
                </a:effectLst>
                <a:latin typeface="Segoe Light" pitchFamily="34" charset="0"/>
              </a:endParaRPr>
            </a:p>
          </p:txBody>
        </p:sp>
      </p:grpSp>
      <p:sp>
        <p:nvSpPr>
          <p:cNvPr id="76" name="TextBox 75"/>
          <p:cNvSpPr txBox="1"/>
          <p:nvPr/>
        </p:nvSpPr>
        <p:spPr>
          <a:xfrm>
            <a:off x="7037383" y="2602471"/>
            <a:ext cx="1175963" cy="491960"/>
          </a:xfrm>
          <a:prstGeom prst="rect">
            <a:avLst/>
          </a:prstGeom>
          <a:noFill/>
        </p:spPr>
        <p:txBody>
          <a:bodyPr wrap="square" lIns="75721" tIns="37861" rIns="75721" bIns="37861" rtlCol="0">
            <a:spAutoFit/>
          </a:bodyPr>
          <a:lstStyle/>
          <a:p>
            <a:r>
              <a:rPr lang="en-US" sz="2700" dirty="0" smtClean="0">
                <a:effectLst>
                  <a:outerShdw blurRad="38100" dist="38100" dir="2700000" algn="tl">
                    <a:srgbClr val="000000">
                      <a:alpha val="43137"/>
                    </a:srgbClr>
                  </a:outerShdw>
                </a:effectLst>
                <a:latin typeface="Segoe Light" pitchFamily="34" charset="0"/>
              </a:rPr>
              <a:t>Web</a:t>
            </a:r>
            <a:endParaRPr lang="en-US" sz="2700" dirty="0">
              <a:effectLst>
                <a:outerShdw blurRad="38100" dist="38100" dir="2700000" algn="tl">
                  <a:srgbClr val="000000">
                    <a:alpha val="43137"/>
                  </a:srgbClr>
                </a:outerShdw>
              </a:effectLst>
              <a:latin typeface="Segoe Light" pitchFamily="34" charset="0"/>
            </a:endParaRPr>
          </a:p>
        </p:txBody>
      </p:sp>
      <p:sp>
        <p:nvSpPr>
          <p:cNvPr id="77" name="TextBox 76"/>
          <p:cNvSpPr txBox="1"/>
          <p:nvPr/>
        </p:nvSpPr>
        <p:spPr>
          <a:xfrm>
            <a:off x="9016087" y="2600826"/>
            <a:ext cx="1442188" cy="491960"/>
          </a:xfrm>
          <a:prstGeom prst="rect">
            <a:avLst/>
          </a:prstGeom>
          <a:noFill/>
        </p:spPr>
        <p:txBody>
          <a:bodyPr wrap="square" lIns="75721" tIns="37861" rIns="75721" bIns="37861" rtlCol="0">
            <a:spAutoFit/>
          </a:bodyPr>
          <a:lstStyle/>
          <a:p>
            <a:r>
              <a:rPr lang="en-US" sz="2700" dirty="0" smtClean="0">
                <a:effectLst>
                  <a:outerShdw blurRad="38100" dist="38100" dir="2700000" algn="tl">
                    <a:srgbClr val="000000">
                      <a:alpha val="43137"/>
                    </a:srgbClr>
                  </a:outerShdw>
                </a:effectLst>
                <a:latin typeface="Segoe Light" pitchFamily="34" charset="0"/>
              </a:rPr>
              <a:t>Desktop</a:t>
            </a:r>
            <a:endParaRPr lang="en-US" sz="2700" dirty="0">
              <a:effectLst>
                <a:outerShdw blurRad="38100" dist="38100" dir="2700000" algn="tl">
                  <a:srgbClr val="000000">
                    <a:alpha val="43137"/>
                  </a:srgbClr>
                </a:outerShdw>
              </a:effectLst>
              <a:latin typeface="Segoe Light" pitchFamily="34" charset="0"/>
            </a:endParaRPr>
          </a:p>
        </p:txBody>
      </p:sp>
      <p:pic>
        <p:nvPicPr>
          <p:cNvPr id="78" name="Picture 3" descr="\\sharepoint\sites\silverlight\Marketing\Branding\Logo_Lockups_r\Logo_Lockups_r\vertical_r\Sl_v_rgb_r.png"/>
          <p:cNvPicPr>
            <a:picLocks noChangeAspect="1" noChangeArrowheads="1"/>
          </p:cNvPicPr>
          <p:nvPr/>
        </p:nvPicPr>
        <p:blipFill>
          <a:blip r:embed="rId12" cstate="print"/>
          <a:srcRect/>
          <a:stretch>
            <a:fillRect/>
          </a:stretch>
        </p:blipFill>
        <p:spPr bwMode="auto">
          <a:xfrm>
            <a:off x="8101475" y="3924170"/>
            <a:ext cx="1143263" cy="1288826"/>
          </a:xfrm>
          <a:prstGeom prst="rect">
            <a:avLst/>
          </a:prstGeom>
          <a:noFill/>
        </p:spPr>
      </p:pic>
      <p:cxnSp>
        <p:nvCxnSpPr>
          <p:cNvPr id="79" name="Straight Connector 78"/>
          <p:cNvCxnSpPr/>
          <p:nvPr/>
        </p:nvCxnSpPr>
        <p:spPr>
          <a:xfrm>
            <a:off x="7559190" y="5256637"/>
            <a:ext cx="2302929" cy="1323"/>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80" name="Oval 79"/>
          <p:cNvSpPr/>
          <p:nvPr/>
        </p:nvSpPr>
        <p:spPr>
          <a:xfrm>
            <a:off x="6109416" y="1219200"/>
            <a:ext cx="5166596" cy="5171280"/>
          </a:xfrm>
          <a:prstGeom prst="ellipse">
            <a:avLst/>
          </a:prstGeom>
          <a:gradFill flip="none" rotWithShape="1">
            <a:gsLst>
              <a:gs pos="0">
                <a:schemeClr val="accent1">
                  <a:alpha val="64000"/>
                </a:schemeClr>
              </a:gs>
              <a:gs pos="65000">
                <a:schemeClr val="accent1">
                  <a:alpha val="76000"/>
                </a:schemeClr>
              </a:gs>
              <a:gs pos="100000">
                <a:schemeClr val="accent1"/>
              </a:gs>
            </a:gsLst>
            <a:path path="circle">
              <a:fillToRect l="100000" t="100000"/>
            </a:path>
            <a:tileRect r="-100000" b="-100000"/>
          </a:gradFill>
          <a:ln>
            <a:solidFill>
              <a:schemeClr val="accent3"/>
            </a:solidFill>
            <a:headEnd type="none" w="med" len="med"/>
            <a:tailEnd type="none" w="med" len="med"/>
          </a:ln>
          <a:effectLst>
            <a:glow rad="228600">
              <a:schemeClr val="accent3">
                <a:satMod val="175000"/>
                <a:alpha val="40000"/>
              </a:schemeClr>
            </a:glow>
            <a:outerShdw blurRad="50800" dist="38100" dir="5400000" rotWithShape="0">
              <a:srgbClr val="000000">
                <a:alpha val="35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vert="horz" wrap="square" lIns="75714" tIns="37858" rIns="75714" bIns="37858" numCol="1" rtlCol="0" anchor="ctr" anchorCtr="0" compatLnSpc="1">
            <a:prstTxWarp prst="textNoShape">
              <a:avLst/>
            </a:prstTxWarp>
          </a:bodyPr>
          <a:lstStyle/>
          <a:p>
            <a:pPr algn="ctr" defTabSz="756928"/>
            <a:endParaRPr lang="en-US" sz="1900" dirty="0">
              <a:solidFill>
                <a:schemeClr val="tx1"/>
              </a:solidFill>
              <a:effectLst>
                <a:outerShdw blurRad="38100" dist="38100" dir="2700000" algn="tl">
                  <a:srgbClr val="000000">
                    <a:alpha val="43137"/>
                  </a:srgbClr>
                </a:outerShdw>
              </a:effectLst>
              <a:latin typeface="Segoe" pitchFamily="34" charset="0"/>
            </a:endParaRPr>
          </a:p>
        </p:txBody>
      </p:sp>
      <p:pic>
        <p:nvPicPr>
          <p:cNvPr id="81" name="Picture 80" descr="circ-net.png"/>
          <p:cNvPicPr>
            <a:picLocks noChangeAspect="1"/>
          </p:cNvPicPr>
          <p:nvPr/>
        </p:nvPicPr>
        <p:blipFill>
          <a:blip r:embed="rId13" cstate="print"/>
          <a:stretch>
            <a:fillRect/>
          </a:stretch>
        </p:blipFill>
        <p:spPr>
          <a:xfrm>
            <a:off x="7948827" y="3246372"/>
            <a:ext cx="1465872" cy="605654"/>
          </a:xfrm>
          <a:prstGeom prst="rect">
            <a:avLst/>
          </a:prstGeom>
          <a:effectLst>
            <a:reflection blurRad="6350" stA="50000" endA="300" endPos="90000" dist="50800" dir="5400000" sy="-100000" algn="bl" rotWithShape="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childTnLst>
                                </p:cTn>
                              </p:par>
                              <p:par>
                                <p:cTn id="19" presetID="10" presetClass="entr" presetSubtype="0" fill="hold" nodeType="with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left)">
                                      <p:cBhvr>
                                        <p:cTn id="33" dur="500"/>
                                        <p:tgtEl>
                                          <p:spTgt spid="71"/>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68"/>
                                        </p:tgtEl>
                                      </p:cBhvr>
                                    </p:animEffect>
                                    <p:set>
                                      <p:cBhvr>
                                        <p:cTn id="42" dur="1" fill="hold">
                                          <p:stCondLst>
                                            <p:cond delay="499"/>
                                          </p:stCondLst>
                                        </p:cTn>
                                        <p:tgtEl>
                                          <p:spTgt spid="68"/>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70"/>
                                        </p:tgtEl>
                                      </p:cBhvr>
                                    </p:animEffect>
                                    <p:set>
                                      <p:cBhvr>
                                        <p:cTn id="45" dur="1" fill="hold">
                                          <p:stCondLst>
                                            <p:cond delay="499"/>
                                          </p:stCondLst>
                                        </p:cTn>
                                        <p:tgtEl>
                                          <p:spTgt spid="70"/>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67"/>
                                        </p:tgtEl>
                                      </p:cBhvr>
                                    </p:animEffect>
                                    <p:set>
                                      <p:cBhvr>
                                        <p:cTn id="48" dur="1" fill="hold">
                                          <p:stCondLst>
                                            <p:cond delay="499"/>
                                          </p:stCondLst>
                                        </p:cTn>
                                        <p:tgtEl>
                                          <p:spTgt spid="67"/>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69"/>
                                        </p:tgtEl>
                                      </p:cBhvr>
                                    </p:animEffect>
                                    <p:set>
                                      <p:cBhvr>
                                        <p:cTn id="51" dur="1" fill="hold">
                                          <p:stCondLst>
                                            <p:cond delay="499"/>
                                          </p:stCondLst>
                                        </p:cTn>
                                        <p:tgtEl>
                                          <p:spTgt spid="69"/>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71"/>
                                        </p:tgtEl>
                                      </p:cBhvr>
                                    </p:animEffect>
                                    <p:set>
                                      <p:cBhvr>
                                        <p:cTn id="54" dur="1" fill="hold">
                                          <p:stCondLst>
                                            <p:cond delay="499"/>
                                          </p:stCondLst>
                                        </p:cTn>
                                        <p:tgtEl>
                                          <p:spTgt spid="71"/>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66"/>
                                        </p:tgtEl>
                                      </p:cBhvr>
                                    </p:animEffect>
                                    <p:set>
                                      <p:cBhvr>
                                        <p:cTn id="57" dur="1" fill="hold">
                                          <p:stCondLst>
                                            <p:cond delay="499"/>
                                          </p:stCondLst>
                                        </p:cTn>
                                        <p:tgtEl>
                                          <p:spTgt spid="66"/>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63"/>
                                        </p:tgtEl>
                                      </p:cBhvr>
                                    </p:animEffect>
                                    <p:set>
                                      <p:cBhvr>
                                        <p:cTn id="60" dur="1" fill="hold">
                                          <p:stCondLst>
                                            <p:cond delay="499"/>
                                          </p:stCondLst>
                                        </p:cTn>
                                        <p:tgtEl>
                                          <p:spTgt spid="63"/>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64"/>
                                        </p:tgtEl>
                                      </p:cBhvr>
                                    </p:animEffect>
                                    <p:set>
                                      <p:cBhvr>
                                        <p:cTn id="63" dur="1" fill="hold">
                                          <p:stCondLst>
                                            <p:cond delay="499"/>
                                          </p:stCondLst>
                                        </p:cTn>
                                        <p:tgtEl>
                                          <p:spTgt spid="64"/>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fade">
                                      <p:cBhvr>
                                        <p:cTn id="66" dur="500"/>
                                        <p:tgtEl>
                                          <p:spTgt spid="7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fade">
                                      <p:cBhvr>
                                        <p:cTn id="72" dur="500"/>
                                        <p:tgtEl>
                                          <p:spTgt spid="77"/>
                                        </p:tgtEl>
                                      </p:cBhvr>
                                    </p:animEffect>
                                  </p:childTnLst>
                                </p:cTn>
                              </p:par>
                              <p:par>
                                <p:cTn id="73" presetID="10" presetClass="entr" presetSubtype="0" fill="hold" nodeType="with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500"/>
                            </p:stCondLst>
                            <p:childTnLst>
                              <p:par>
                                <p:cTn id="77" presetID="10" presetClass="exit" presetSubtype="0" fill="hold" nodeType="afterEffect">
                                  <p:stCondLst>
                                    <p:cond delay="0"/>
                                  </p:stCondLst>
                                  <p:childTnLst>
                                    <p:animEffect transition="out" filter="fade">
                                      <p:cBhvr>
                                        <p:cTn id="78" dur="500"/>
                                        <p:tgtEl>
                                          <p:spTgt spid="72"/>
                                        </p:tgtEl>
                                      </p:cBhvr>
                                    </p:animEffect>
                                    <p:set>
                                      <p:cBhvr>
                                        <p:cTn id="79" dur="1" fill="hold">
                                          <p:stCondLst>
                                            <p:cond delay="499"/>
                                          </p:stCondLst>
                                        </p:cTn>
                                        <p:tgtEl>
                                          <p:spTgt spid="72"/>
                                        </p:tgtEl>
                                        <p:attrNameLst>
                                          <p:attrName>style.visibility</p:attrName>
                                        </p:attrNameLst>
                                      </p:cBhvr>
                                      <p:to>
                                        <p:strVal val="hidden"/>
                                      </p:to>
                                    </p:set>
                                  </p:childTnLst>
                                </p:cTn>
                              </p:par>
                            </p:childTnLst>
                          </p:cTn>
                        </p:par>
                        <p:par>
                          <p:cTn id="80" fill="hold">
                            <p:stCondLst>
                              <p:cond delay="1000"/>
                            </p:stCondLst>
                            <p:childTnLst>
                              <p:par>
                                <p:cTn id="81" presetID="22" presetClass="entr" presetSubtype="8" fill="hold" nodeType="after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1500"/>
                            </p:stCondLst>
                            <p:childTnLst>
                              <p:par>
                                <p:cTn id="85" presetID="10"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80"/>
                                        </p:tgtEl>
                                        <p:attrNameLst>
                                          <p:attrName>style.visibility</p:attrName>
                                        </p:attrNameLst>
                                      </p:cBhvr>
                                      <p:to>
                                        <p:strVal val="visible"/>
                                      </p:to>
                                    </p:set>
                                    <p:animEffect transition="in" filter="fade">
                                      <p:cBhvr>
                                        <p:cTn id="92" dur="500"/>
                                        <p:tgtEl>
                                          <p:spTgt spid="80"/>
                                        </p:tgtEl>
                                      </p:cBhvr>
                                    </p:animEffect>
                                  </p:childTnLst>
                                </p:cTn>
                              </p:par>
                            </p:childTnLst>
                          </p:cTn>
                        </p:par>
                        <p:par>
                          <p:cTn id="93" fill="hold">
                            <p:stCondLst>
                              <p:cond delay="500"/>
                            </p:stCondLst>
                            <p:childTnLst>
                              <p:par>
                                <p:cTn id="94" presetID="10" presetClass="entr" presetSubtype="0" fill="hold" nodeType="afterEffect">
                                  <p:stCondLst>
                                    <p:cond delay="0"/>
                                  </p:stCondLst>
                                  <p:childTnLst>
                                    <p:set>
                                      <p:cBhvr>
                                        <p:cTn id="95" dur="1" fill="hold">
                                          <p:stCondLst>
                                            <p:cond delay="0"/>
                                          </p:stCondLst>
                                        </p:cTn>
                                        <p:tgtEl>
                                          <p:spTgt spid="142"/>
                                        </p:tgtEl>
                                        <p:attrNameLst>
                                          <p:attrName>style.visibility</p:attrName>
                                        </p:attrNameLst>
                                      </p:cBhvr>
                                      <p:to>
                                        <p:strVal val="visible"/>
                                      </p:to>
                                    </p:set>
                                    <p:animEffect transition="in" filter="fade">
                                      <p:cBhvr>
                                        <p:cTn id="96" dur="500"/>
                                        <p:tgtEl>
                                          <p:spTgt spid="142"/>
                                        </p:tgtEl>
                                      </p:cBhvr>
                                    </p:animEffect>
                                  </p:childTnLst>
                                </p:cTn>
                              </p:par>
                              <p:par>
                                <p:cTn id="97" presetID="10" presetClass="entr" presetSubtype="0" fill="hold" nodeType="withEffect">
                                  <p:stCondLst>
                                    <p:cond delay="0"/>
                                  </p:stCondLst>
                                  <p:childTnLst>
                                    <p:set>
                                      <p:cBhvr>
                                        <p:cTn id="98" dur="1" fill="hold">
                                          <p:stCondLst>
                                            <p:cond delay="0"/>
                                          </p:stCondLst>
                                        </p:cTn>
                                        <p:tgtEl>
                                          <p:spTgt spid="141"/>
                                        </p:tgtEl>
                                        <p:attrNameLst>
                                          <p:attrName>style.visibility</p:attrName>
                                        </p:attrNameLst>
                                      </p:cBhvr>
                                      <p:to>
                                        <p:strVal val="visible"/>
                                      </p:to>
                                    </p:set>
                                    <p:animEffect transition="in" filter="fade">
                                      <p:cBhvr>
                                        <p:cTn id="99" dur="500"/>
                                        <p:tgtEl>
                                          <p:spTgt spid="141"/>
                                        </p:tgtEl>
                                      </p:cBhvr>
                                    </p:animEffect>
                                  </p:childTnLst>
                                </p:cTn>
                              </p:par>
                              <p:par>
                                <p:cTn id="100" presetID="10" presetClass="entr" presetSubtype="0" fill="hold" nodeType="withEffect">
                                  <p:stCondLst>
                                    <p:cond delay="0"/>
                                  </p:stCondLst>
                                  <p:childTnLst>
                                    <p:set>
                                      <p:cBhvr>
                                        <p:cTn id="101" dur="1" fill="hold">
                                          <p:stCondLst>
                                            <p:cond delay="0"/>
                                          </p:stCondLst>
                                        </p:cTn>
                                        <p:tgtEl>
                                          <p:spTgt spid="137"/>
                                        </p:tgtEl>
                                        <p:attrNameLst>
                                          <p:attrName>style.visibility</p:attrName>
                                        </p:attrNameLst>
                                      </p:cBhvr>
                                      <p:to>
                                        <p:strVal val="visible"/>
                                      </p:to>
                                    </p:set>
                                    <p:animEffect transition="in" filter="fade">
                                      <p:cBhvr>
                                        <p:cTn id="102" dur="500"/>
                                        <p:tgtEl>
                                          <p:spTgt spid="137"/>
                                        </p:tgtEl>
                                      </p:cBhvr>
                                    </p:animEffect>
                                  </p:childTnLst>
                                </p:cTn>
                              </p:par>
                              <p:par>
                                <p:cTn id="103" presetID="10" presetClass="entr" presetSubtype="0" fill="hold" nodeType="withEffect">
                                  <p:stCondLst>
                                    <p:cond delay="0"/>
                                  </p:stCondLst>
                                  <p:childTnLst>
                                    <p:set>
                                      <p:cBhvr>
                                        <p:cTn id="104" dur="1" fill="hold">
                                          <p:stCondLst>
                                            <p:cond delay="0"/>
                                          </p:stCondLst>
                                        </p:cTn>
                                        <p:tgtEl>
                                          <p:spTgt spid="139"/>
                                        </p:tgtEl>
                                        <p:attrNameLst>
                                          <p:attrName>style.visibility</p:attrName>
                                        </p:attrNameLst>
                                      </p:cBhvr>
                                      <p:to>
                                        <p:strVal val="visible"/>
                                      </p:to>
                                    </p:set>
                                    <p:animEffect transition="in" filter="fade">
                                      <p:cBhvr>
                                        <p:cTn id="105" dur="500"/>
                                        <p:tgtEl>
                                          <p:spTgt spid="139"/>
                                        </p:tgtEl>
                                      </p:cBhvr>
                                    </p:animEffect>
                                  </p:childTnLst>
                                </p:cTn>
                              </p:par>
                              <p:par>
                                <p:cTn id="106" presetID="10" presetClass="exit" presetSubtype="0" fill="hold" nodeType="withEffect">
                                  <p:stCondLst>
                                    <p:cond delay="0"/>
                                  </p:stCondLst>
                                  <p:childTnLst>
                                    <p:animEffect transition="out" filter="fade">
                                      <p:cBhvr>
                                        <p:cTn id="107" dur="500"/>
                                        <p:tgtEl>
                                          <p:spTgt spid="78"/>
                                        </p:tgtEl>
                                      </p:cBhvr>
                                    </p:animEffect>
                                    <p:set>
                                      <p:cBhvr>
                                        <p:cTn id="108" dur="1" fill="hold">
                                          <p:stCondLst>
                                            <p:cond delay="499"/>
                                          </p:stCondLst>
                                        </p:cTn>
                                        <p:tgtEl>
                                          <p:spTgt spid="78"/>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79"/>
                                        </p:tgtEl>
                                      </p:cBhvr>
                                    </p:animEffect>
                                    <p:set>
                                      <p:cBhvr>
                                        <p:cTn id="111" dur="1" fill="hold">
                                          <p:stCondLst>
                                            <p:cond delay="499"/>
                                          </p:stCondLst>
                                        </p:cTn>
                                        <p:tgtEl>
                                          <p:spTgt spid="79"/>
                                        </p:tgtEl>
                                        <p:attrNameLst>
                                          <p:attrName>style.visibility</p:attrName>
                                        </p:attrNameLst>
                                      </p:cBhvr>
                                      <p:to>
                                        <p:strVal val="hidden"/>
                                      </p:to>
                                    </p:set>
                                  </p:childTnLst>
                                </p:cTn>
                              </p:par>
                            </p:childTnLst>
                          </p:cTn>
                        </p:par>
                        <p:par>
                          <p:cTn id="112" fill="hold">
                            <p:stCondLst>
                              <p:cond delay="1000"/>
                            </p:stCondLst>
                            <p:childTnLst>
                              <p:par>
                                <p:cTn id="113" presetID="10" presetClass="entr" presetSubtype="0" fill="hold" nodeType="afterEffect">
                                  <p:stCondLst>
                                    <p:cond delay="0"/>
                                  </p:stCondLst>
                                  <p:childTnLst>
                                    <p:set>
                                      <p:cBhvr>
                                        <p:cTn id="114" dur="1" fill="hold">
                                          <p:stCondLst>
                                            <p:cond delay="0"/>
                                          </p:stCondLst>
                                        </p:cTn>
                                        <p:tgtEl>
                                          <p:spTgt spid="81"/>
                                        </p:tgtEl>
                                        <p:attrNameLst>
                                          <p:attrName>style.visibility</p:attrName>
                                        </p:attrNameLst>
                                      </p:cBhvr>
                                      <p:to>
                                        <p:strVal val="visible"/>
                                      </p:to>
                                    </p:set>
                                    <p:animEffect transition="in" filter="fade">
                                      <p:cBhvr>
                                        <p:cTn id="11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8" grpId="1"/>
      <p:bldP spid="69" grpId="0"/>
      <p:bldP spid="76" grpId="0"/>
      <p:bldP spid="77" grpId="0"/>
      <p:bldP spid="8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8012" y="228601"/>
            <a:ext cx="9617074" cy="664797"/>
          </a:xfrm>
        </p:spPr>
        <p:txBody>
          <a:bodyPr/>
          <a:lstStyle/>
          <a:p>
            <a:r>
              <a:rPr smtClean="0"/>
              <a:t>Silverlight 2</a:t>
            </a:r>
            <a:endParaRPr lang="en-US" dirty="0"/>
          </a:p>
        </p:txBody>
      </p:sp>
      <p:sp>
        <p:nvSpPr>
          <p:cNvPr id="3" name="Text Placeholder 2"/>
          <p:cNvSpPr>
            <a:spLocks noGrp="1"/>
          </p:cNvSpPr>
          <p:nvPr>
            <p:ph type="body" sz="quarter" idx="10"/>
          </p:nvPr>
        </p:nvSpPr>
        <p:spPr>
          <a:xfrm>
            <a:off x="684212" y="1411552"/>
            <a:ext cx="10006144" cy="3761030"/>
          </a:xfrm>
        </p:spPr>
        <p:txBody>
          <a:bodyPr/>
          <a:lstStyle/>
          <a:p>
            <a:pPr marL="395288" lvl="0" indent="-395288" defTabSz="1217613" fontAlgn="base">
              <a:spcBef>
                <a:spcPts val="1200"/>
              </a:spcBef>
              <a:spcAft>
                <a:spcPct val="0"/>
              </a:spcAft>
              <a:buSzTx/>
              <a:defRPr/>
            </a:pPr>
            <a:r>
              <a:rPr lang="en-US" sz="3600" dirty="0" smtClean="0">
                <a:effectLst>
                  <a:outerShdw blurRad="38100" dist="38100" dir="2700000" algn="tl">
                    <a:srgbClr val="000000">
                      <a:alpha val="43137"/>
                    </a:srgbClr>
                  </a:outerShdw>
                </a:effectLst>
              </a:rPr>
              <a:t>Multi-Language Support</a:t>
            </a:r>
          </a:p>
          <a:p>
            <a:pPr marL="395288" indent="-395288">
              <a:spcBef>
                <a:spcPts val="1200"/>
              </a:spcBef>
              <a:defRPr/>
            </a:pPr>
            <a:r>
              <a:rPr lang="en-US" sz="3600" dirty="0" smtClean="0">
                <a:effectLst>
                  <a:outerShdw blurRad="38100" dist="38100" dir="2700000" algn="tl">
                    <a:srgbClr val="000000">
                      <a:alpha val="43137"/>
                    </a:srgbClr>
                  </a:outerShdw>
                </a:effectLst>
              </a:rPr>
              <a:t>WPF UI Framework</a:t>
            </a:r>
          </a:p>
          <a:p>
            <a:pPr marL="395288" lvl="0" indent="-395288" defTabSz="1217613" fontAlgn="base">
              <a:spcBef>
                <a:spcPts val="1200"/>
              </a:spcBef>
              <a:spcAft>
                <a:spcPct val="0"/>
              </a:spcAft>
              <a:buSzTx/>
              <a:defRPr/>
            </a:pPr>
            <a:r>
              <a:rPr lang="en-US" sz="3600" dirty="0" smtClean="0">
                <a:effectLst>
                  <a:outerShdw blurRad="38100" dist="38100" dir="2700000" algn="tl">
                    <a:srgbClr val="000000">
                      <a:alpha val="43137"/>
                    </a:srgbClr>
                  </a:outerShdw>
                </a:effectLst>
              </a:rPr>
              <a:t>Robust Networking</a:t>
            </a:r>
          </a:p>
          <a:p>
            <a:pPr marL="395288" indent="-395288">
              <a:spcBef>
                <a:spcPts val="1200"/>
              </a:spcBef>
              <a:defRPr/>
            </a:pPr>
            <a:r>
              <a:rPr lang="en-US" sz="3600" dirty="0" smtClean="0">
                <a:effectLst>
                  <a:outerShdw blurRad="38100" dist="38100" dir="2700000" algn="tl">
                    <a:srgbClr val="000000">
                      <a:alpha val="43137"/>
                    </a:srgbClr>
                  </a:outerShdw>
                </a:effectLst>
              </a:rPr>
              <a:t>Integrated Data Support</a:t>
            </a:r>
          </a:p>
          <a:p>
            <a:pPr marL="395288" indent="-395288">
              <a:spcBef>
                <a:spcPts val="1200"/>
              </a:spcBef>
              <a:defRPr/>
            </a:pPr>
            <a:r>
              <a:rPr lang="en-US" sz="3600" dirty="0" smtClean="0">
                <a:effectLst>
                  <a:outerShdw blurRad="38100" dist="38100" dir="2700000" algn="tl">
                    <a:srgbClr val="000000">
                      <a:alpha val="43137"/>
                    </a:srgbClr>
                  </a:outerShdw>
                </a:effectLst>
              </a:rPr>
              <a:t>High Performance</a:t>
            </a:r>
          </a:p>
          <a:p>
            <a:pPr marL="395288" indent="-395288">
              <a:spcBef>
                <a:spcPts val="1200"/>
              </a:spcBef>
              <a:defRPr/>
            </a:pPr>
            <a:r>
              <a:rPr lang="en-US" sz="3600" dirty="0" smtClean="0">
                <a:effectLst>
                  <a:outerShdw blurRad="38100" dist="38100" dir="2700000" algn="tl">
                    <a:srgbClr val="000000">
                      <a:alpha val="43137"/>
                    </a:srgbClr>
                  </a:outerShdw>
                </a:effectLst>
              </a:rPr>
              <a:t>Small Download, Fast </a:t>
            </a:r>
            <a:r>
              <a:rPr lang="en-US" sz="3600" dirty="0" smtClean="0">
                <a:effectLst>
                  <a:outerShdw blurRad="38100" dist="38100" dir="2700000" algn="tl">
                    <a:srgbClr val="000000">
                      <a:alpha val="43137"/>
                    </a:srgbClr>
                  </a:outerShdw>
                </a:effectLst>
              </a:rPr>
              <a:t>Install</a:t>
            </a:r>
            <a:endParaRPr lang="en-US" sz="3600" dirty="0" smtClean="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 name="Picture 38" descr="Button.png"/>
          <p:cNvPicPr>
            <a:picLocks noChangeAspect="1"/>
          </p:cNvPicPr>
          <p:nvPr/>
        </p:nvPicPr>
        <p:blipFill>
          <a:blip r:embed="rId2" cstate="print"/>
          <a:stretch>
            <a:fillRect/>
          </a:stretch>
        </p:blipFill>
        <p:spPr>
          <a:xfrm>
            <a:off x="1057074" y="1660357"/>
            <a:ext cx="2263641" cy="1227219"/>
          </a:xfrm>
          <a:prstGeom prst="rect">
            <a:avLst/>
          </a:prstGeom>
        </p:spPr>
      </p:pic>
      <p:pic>
        <p:nvPicPr>
          <p:cNvPr id="40" name="Picture 39" descr="calander2.png"/>
          <p:cNvPicPr>
            <a:picLocks noChangeAspect="1"/>
          </p:cNvPicPr>
          <p:nvPr/>
        </p:nvPicPr>
        <p:blipFill>
          <a:blip r:embed="rId3"/>
          <a:stretch>
            <a:fillRect/>
          </a:stretch>
        </p:blipFill>
        <p:spPr>
          <a:xfrm>
            <a:off x="7943083" y="799733"/>
            <a:ext cx="3559106" cy="3266941"/>
          </a:xfrm>
          <a:prstGeom prst="rect">
            <a:avLst/>
          </a:prstGeom>
        </p:spPr>
      </p:pic>
      <p:grpSp>
        <p:nvGrpSpPr>
          <p:cNvPr id="2" name="Group 40"/>
          <p:cNvGrpSpPr/>
          <p:nvPr/>
        </p:nvGrpSpPr>
        <p:grpSpPr>
          <a:xfrm>
            <a:off x="6714424" y="482600"/>
            <a:ext cx="478097" cy="1381842"/>
            <a:chOff x="2902708" y="3415609"/>
            <a:chExt cx="478097" cy="1381842"/>
          </a:xfrm>
        </p:grpSpPr>
        <p:pic>
          <p:nvPicPr>
            <p:cNvPr id="42" name="Picture 41" descr="check_box_active.png"/>
            <p:cNvPicPr>
              <a:picLocks noChangeAspect="1"/>
            </p:cNvPicPr>
            <p:nvPr/>
          </p:nvPicPr>
          <p:blipFill>
            <a:blip r:embed="rId4"/>
            <a:stretch>
              <a:fillRect/>
            </a:stretch>
          </p:blipFill>
          <p:spPr>
            <a:xfrm>
              <a:off x="2902708" y="4305945"/>
              <a:ext cx="468101" cy="491506"/>
            </a:xfrm>
            <a:prstGeom prst="rect">
              <a:avLst/>
            </a:prstGeom>
          </p:spPr>
        </p:pic>
        <p:pic>
          <p:nvPicPr>
            <p:cNvPr id="43" name="Picture 42" descr="check_box_disabled.png"/>
            <p:cNvPicPr>
              <a:picLocks noChangeAspect="1"/>
            </p:cNvPicPr>
            <p:nvPr/>
          </p:nvPicPr>
          <p:blipFill>
            <a:blip r:embed="rId5"/>
            <a:stretch>
              <a:fillRect/>
            </a:stretch>
          </p:blipFill>
          <p:spPr>
            <a:xfrm>
              <a:off x="2912704" y="3415609"/>
              <a:ext cx="468101" cy="491506"/>
            </a:xfrm>
            <a:prstGeom prst="rect">
              <a:avLst/>
            </a:prstGeom>
          </p:spPr>
        </p:pic>
      </p:grpSp>
      <p:pic>
        <p:nvPicPr>
          <p:cNvPr id="44" name="Picture 43" descr="ListBox.png"/>
          <p:cNvPicPr>
            <a:picLocks noChangeAspect="1"/>
          </p:cNvPicPr>
          <p:nvPr/>
        </p:nvPicPr>
        <p:blipFill>
          <a:blip r:embed="rId6"/>
          <a:stretch>
            <a:fillRect/>
          </a:stretch>
        </p:blipFill>
        <p:spPr>
          <a:xfrm>
            <a:off x="3940882" y="2824546"/>
            <a:ext cx="3372347" cy="2832484"/>
          </a:xfrm>
          <a:prstGeom prst="rect">
            <a:avLst/>
          </a:prstGeom>
        </p:spPr>
      </p:pic>
      <p:grpSp>
        <p:nvGrpSpPr>
          <p:cNvPr id="3" name="Group 44"/>
          <p:cNvGrpSpPr/>
          <p:nvPr/>
        </p:nvGrpSpPr>
        <p:grpSpPr>
          <a:xfrm>
            <a:off x="7621359" y="5148157"/>
            <a:ext cx="1265808" cy="491506"/>
            <a:chOff x="8006370" y="4474389"/>
            <a:chExt cx="1265808" cy="491506"/>
          </a:xfrm>
        </p:grpSpPr>
        <p:pic>
          <p:nvPicPr>
            <p:cNvPr id="46" name="Picture 45" descr="RadioButtons_active.png"/>
            <p:cNvPicPr>
              <a:picLocks noChangeAspect="1"/>
            </p:cNvPicPr>
            <p:nvPr/>
          </p:nvPicPr>
          <p:blipFill>
            <a:blip r:embed="rId7"/>
            <a:stretch>
              <a:fillRect/>
            </a:stretch>
          </p:blipFill>
          <p:spPr>
            <a:xfrm>
              <a:off x="8768969" y="4474389"/>
              <a:ext cx="503209" cy="491506"/>
            </a:xfrm>
            <a:prstGeom prst="rect">
              <a:avLst/>
            </a:prstGeom>
          </p:spPr>
        </p:pic>
        <p:pic>
          <p:nvPicPr>
            <p:cNvPr id="47" name="Picture 46" descr="RadioButtons_disabled.png"/>
            <p:cNvPicPr>
              <a:picLocks noChangeAspect="1"/>
            </p:cNvPicPr>
            <p:nvPr/>
          </p:nvPicPr>
          <p:blipFill>
            <a:blip r:embed="rId8"/>
            <a:stretch>
              <a:fillRect/>
            </a:stretch>
          </p:blipFill>
          <p:spPr>
            <a:xfrm>
              <a:off x="8006370" y="4488678"/>
              <a:ext cx="509060" cy="473952"/>
            </a:xfrm>
            <a:prstGeom prst="rect">
              <a:avLst/>
            </a:prstGeom>
          </p:spPr>
        </p:pic>
      </p:grpSp>
      <p:pic>
        <p:nvPicPr>
          <p:cNvPr id="48" name="Picture 47" descr="ScrollBar.png"/>
          <p:cNvPicPr>
            <a:picLocks noChangeAspect="1"/>
          </p:cNvPicPr>
          <p:nvPr/>
        </p:nvPicPr>
        <p:blipFill>
          <a:blip r:embed="rId9"/>
          <a:stretch>
            <a:fillRect/>
          </a:stretch>
        </p:blipFill>
        <p:spPr>
          <a:xfrm rot="5400000">
            <a:off x="3143508" y="-1058915"/>
            <a:ext cx="394716" cy="4293217"/>
          </a:xfrm>
          <a:prstGeom prst="rect">
            <a:avLst/>
          </a:prstGeom>
        </p:spPr>
      </p:pic>
      <p:pic>
        <p:nvPicPr>
          <p:cNvPr id="49" name="Picture 48" descr="Search.png"/>
          <p:cNvPicPr>
            <a:picLocks noChangeAspect="1"/>
          </p:cNvPicPr>
          <p:nvPr/>
        </p:nvPicPr>
        <p:blipFill>
          <a:blip r:embed="rId10" cstate="print"/>
          <a:stretch>
            <a:fillRect/>
          </a:stretch>
        </p:blipFill>
        <p:spPr>
          <a:xfrm>
            <a:off x="3937969" y="1867065"/>
            <a:ext cx="2751589" cy="636731"/>
          </a:xfrm>
          <a:prstGeom prst="rect">
            <a:avLst/>
          </a:prstGeom>
        </p:spPr>
      </p:pic>
      <p:pic>
        <p:nvPicPr>
          <p:cNvPr id="50" name="Picture 49" descr="DatePicker.JPG"/>
          <p:cNvPicPr>
            <a:picLocks noChangeAspect="1"/>
          </p:cNvPicPr>
          <p:nvPr/>
        </p:nvPicPr>
        <p:blipFill>
          <a:blip r:embed="rId11"/>
          <a:stretch>
            <a:fillRect/>
          </a:stretch>
        </p:blipFill>
        <p:spPr>
          <a:xfrm>
            <a:off x="265113" y="3032764"/>
            <a:ext cx="3415797" cy="519361"/>
          </a:xfrm>
          <a:prstGeom prst="rect">
            <a:avLst/>
          </a:prstGeom>
        </p:spPr>
      </p:pic>
      <p:pic>
        <p:nvPicPr>
          <p:cNvPr id="52" name="Picture 51" descr="Slider.png"/>
          <p:cNvPicPr>
            <a:picLocks noChangeAspect="1"/>
          </p:cNvPicPr>
          <p:nvPr/>
        </p:nvPicPr>
        <p:blipFill>
          <a:blip r:embed="rId12"/>
          <a:stretch>
            <a:fillRect/>
          </a:stretch>
        </p:blipFill>
        <p:spPr>
          <a:xfrm>
            <a:off x="7965823" y="4355433"/>
            <a:ext cx="3547365" cy="492458"/>
          </a:xfrm>
          <a:prstGeom prst="rect">
            <a:avLst/>
          </a:prstGeom>
        </p:spPr>
      </p:pic>
      <p:pic>
        <p:nvPicPr>
          <p:cNvPr id="53" name="Picture 52" descr="box_asset.png"/>
          <p:cNvPicPr>
            <a:picLocks noChangeAspect="1"/>
          </p:cNvPicPr>
          <p:nvPr/>
        </p:nvPicPr>
        <p:blipFill>
          <a:blip r:embed="rId13"/>
          <a:srcRect b="30504"/>
          <a:stretch>
            <a:fillRect/>
          </a:stretch>
        </p:blipFill>
        <p:spPr>
          <a:xfrm>
            <a:off x="288863" y="3846472"/>
            <a:ext cx="3404362" cy="2352450"/>
          </a:xfrm>
          <a:prstGeom prst="rect">
            <a:avLst/>
          </a:prstGeom>
        </p:spPr>
      </p:pic>
      <p:grpSp>
        <p:nvGrpSpPr>
          <p:cNvPr id="4" name="Group 57"/>
          <p:cNvGrpSpPr/>
          <p:nvPr/>
        </p:nvGrpSpPr>
        <p:grpSpPr>
          <a:xfrm>
            <a:off x="12479555" y="656792"/>
            <a:ext cx="33987042" cy="4962525"/>
            <a:chOff x="-262194" y="656792"/>
            <a:chExt cx="33987042" cy="4962525"/>
          </a:xfrm>
        </p:grpSpPr>
        <p:pic>
          <p:nvPicPr>
            <p:cNvPr id="54" name="Picture 53" descr="Slider.png"/>
            <p:cNvPicPr>
              <a:picLocks noChangeAspect="1"/>
            </p:cNvPicPr>
            <p:nvPr/>
          </p:nvPicPr>
          <p:blipFill>
            <a:blip r:embed="rId14" cstate="print"/>
            <a:stretch>
              <a:fillRect/>
            </a:stretch>
          </p:blipFill>
          <p:spPr>
            <a:xfrm>
              <a:off x="11674067" y="3385825"/>
              <a:ext cx="2505324" cy="347798"/>
            </a:xfrm>
            <a:prstGeom prst="rect">
              <a:avLst/>
            </a:prstGeom>
          </p:spPr>
        </p:pic>
        <p:pic>
          <p:nvPicPr>
            <p:cNvPr id="56" name="Picture 55" descr="box_asset.png"/>
            <p:cNvPicPr>
              <a:picLocks noChangeAspect="1"/>
            </p:cNvPicPr>
            <p:nvPr/>
          </p:nvPicPr>
          <p:blipFill>
            <a:blip r:embed="rId13"/>
            <a:srcRect b="30504"/>
            <a:stretch>
              <a:fillRect/>
            </a:stretch>
          </p:blipFill>
          <p:spPr>
            <a:xfrm>
              <a:off x="27336274" y="920308"/>
              <a:ext cx="6388574" cy="4414572"/>
            </a:xfrm>
            <a:prstGeom prst="rect">
              <a:avLst/>
            </a:prstGeom>
          </p:spPr>
        </p:pic>
        <p:pic>
          <p:nvPicPr>
            <p:cNvPr id="6" name="Picture 5" descr="Button.png"/>
            <p:cNvPicPr>
              <a:picLocks noChangeAspect="1"/>
            </p:cNvPicPr>
            <p:nvPr/>
          </p:nvPicPr>
          <p:blipFill>
            <a:blip r:embed="rId15"/>
            <a:stretch>
              <a:fillRect/>
            </a:stretch>
          </p:blipFill>
          <p:spPr>
            <a:xfrm>
              <a:off x="-262194" y="656792"/>
              <a:ext cx="9153525" cy="4962525"/>
            </a:xfrm>
            <a:prstGeom prst="rect">
              <a:avLst/>
            </a:prstGeom>
          </p:spPr>
        </p:pic>
        <p:pic>
          <p:nvPicPr>
            <p:cNvPr id="7" name="Picture 6" descr="calander2.png"/>
            <p:cNvPicPr>
              <a:picLocks noChangeAspect="1"/>
            </p:cNvPicPr>
            <p:nvPr/>
          </p:nvPicPr>
          <p:blipFill>
            <a:blip r:embed="rId3"/>
            <a:stretch>
              <a:fillRect/>
            </a:stretch>
          </p:blipFill>
          <p:spPr>
            <a:xfrm>
              <a:off x="16892905" y="986887"/>
              <a:ext cx="4743426" cy="4354040"/>
            </a:xfrm>
            <a:prstGeom prst="rect">
              <a:avLst/>
            </a:prstGeom>
          </p:spPr>
        </p:pic>
        <p:pic>
          <p:nvPicPr>
            <p:cNvPr id="10" name="Picture 9" descr="check_box_active.png"/>
            <p:cNvPicPr>
              <a:picLocks noChangeAspect="1"/>
            </p:cNvPicPr>
            <p:nvPr/>
          </p:nvPicPr>
          <p:blipFill>
            <a:blip r:embed="rId4"/>
            <a:stretch>
              <a:fillRect/>
            </a:stretch>
          </p:blipFill>
          <p:spPr>
            <a:xfrm>
              <a:off x="10405768" y="3013622"/>
              <a:ext cx="762000" cy="800100"/>
            </a:xfrm>
            <a:prstGeom prst="rect">
              <a:avLst/>
            </a:prstGeom>
          </p:spPr>
        </p:pic>
        <p:pic>
          <p:nvPicPr>
            <p:cNvPr id="11" name="Picture 10" descr="check_box_disabled.png"/>
            <p:cNvPicPr>
              <a:picLocks noChangeAspect="1"/>
            </p:cNvPicPr>
            <p:nvPr/>
          </p:nvPicPr>
          <p:blipFill>
            <a:blip r:embed="rId5"/>
            <a:stretch>
              <a:fillRect/>
            </a:stretch>
          </p:blipFill>
          <p:spPr>
            <a:xfrm>
              <a:off x="9308859" y="3013622"/>
              <a:ext cx="762000" cy="800100"/>
            </a:xfrm>
            <a:prstGeom prst="rect">
              <a:avLst/>
            </a:prstGeom>
          </p:spPr>
        </p:pic>
        <p:pic>
          <p:nvPicPr>
            <p:cNvPr id="12" name="Picture 11" descr="ListBox.png"/>
            <p:cNvPicPr>
              <a:picLocks noChangeAspect="1"/>
            </p:cNvPicPr>
            <p:nvPr/>
          </p:nvPicPr>
          <p:blipFill>
            <a:blip r:embed="rId6"/>
            <a:stretch>
              <a:fillRect/>
            </a:stretch>
          </p:blipFill>
          <p:spPr>
            <a:xfrm>
              <a:off x="21911417" y="1096048"/>
              <a:ext cx="5029200" cy="4224099"/>
            </a:xfrm>
            <a:prstGeom prst="rect">
              <a:avLst/>
            </a:prstGeom>
          </p:spPr>
        </p:pic>
        <p:pic>
          <p:nvPicPr>
            <p:cNvPr id="13" name="Picture 12" descr="RadioButtons_active.png"/>
            <p:cNvPicPr>
              <a:picLocks noChangeAspect="1"/>
            </p:cNvPicPr>
            <p:nvPr/>
          </p:nvPicPr>
          <p:blipFill>
            <a:blip r:embed="rId7"/>
            <a:stretch>
              <a:fillRect/>
            </a:stretch>
          </p:blipFill>
          <p:spPr>
            <a:xfrm>
              <a:off x="14443229" y="3013622"/>
              <a:ext cx="819150" cy="800100"/>
            </a:xfrm>
            <a:prstGeom prst="rect">
              <a:avLst/>
            </a:prstGeom>
          </p:spPr>
        </p:pic>
        <p:pic>
          <p:nvPicPr>
            <p:cNvPr id="14" name="Picture 13" descr="RadioButtons_disabled.png"/>
            <p:cNvPicPr>
              <a:picLocks noChangeAspect="1"/>
            </p:cNvPicPr>
            <p:nvPr/>
          </p:nvPicPr>
          <p:blipFill>
            <a:blip r:embed="rId8"/>
            <a:stretch>
              <a:fillRect/>
            </a:stretch>
          </p:blipFill>
          <p:spPr>
            <a:xfrm>
              <a:off x="15461303" y="3027910"/>
              <a:ext cx="828675" cy="771525"/>
            </a:xfrm>
            <a:prstGeom prst="rect">
              <a:avLst/>
            </a:prstGeom>
          </p:spPr>
        </p:pic>
        <p:pic>
          <p:nvPicPr>
            <p:cNvPr id="15" name="Picture 14" descr="ScrollBar.png"/>
            <p:cNvPicPr>
              <a:picLocks noChangeAspect="1"/>
            </p:cNvPicPr>
            <p:nvPr/>
          </p:nvPicPr>
          <p:blipFill>
            <a:blip r:embed="rId9"/>
            <a:stretch>
              <a:fillRect/>
            </a:stretch>
          </p:blipFill>
          <p:spPr>
            <a:xfrm rot="5400000">
              <a:off x="12423844" y="1400624"/>
              <a:ext cx="642536" cy="6988687"/>
            </a:xfrm>
            <a:prstGeom prst="rect">
              <a:avLst/>
            </a:prstGeom>
          </p:spPr>
        </p:pic>
        <p:pic>
          <p:nvPicPr>
            <p:cNvPr id="16" name="Picture 15" descr="Search.png"/>
            <p:cNvPicPr>
              <a:picLocks noChangeAspect="1"/>
            </p:cNvPicPr>
            <p:nvPr/>
          </p:nvPicPr>
          <p:blipFill>
            <a:blip r:embed="rId16"/>
            <a:stretch>
              <a:fillRect/>
            </a:stretch>
          </p:blipFill>
          <p:spPr>
            <a:xfrm>
              <a:off x="8941405" y="911629"/>
              <a:ext cx="7525188" cy="1741366"/>
            </a:xfrm>
            <a:prstGeom prst="rect">
              <a:avLst/>
            </a:prstGeom>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afterEffect">
                                  <p:stCondLst>
                                    <p:cond delay="0"/>
                                  </p:stCondLst>
                                  <p:childTnLst>
                                    <p:animMotion origin="layout" path="M 4.16667E-7 1.11111E-6 L -2.9875 1.11111E-6 " pathEditMode="relative" rAng="0" ptsTypes="AA">
                                      <p:cBhvr>
                                        <p:cTn id="6" dur="8000" fill="hold"/>
                                        <p:tgtEl>
                                          <p:spTgt spid="4"/>
                                        </p:tgtEl>
                                        <p:attrNameLst>
                                          <p:attrName>ppt_x</p:attrName>
                                          <p:attrName>ppt_y</p:attrName>
                                        </p:attrNameLst>
                                      </p:cBhvr>
                                      <p:rCtr x="-1494" y="0"/>
                                    </p:animMotion>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2000"/>
                                        <p:tgtEl>
                                          <p:spTgt spid="4"/>
                                        </p:tgtEl>
                                      </p:cBhvr>
                                    </p:animEffect>
                                  </p:childTnLst>
                                </p:cTn>
                              </p:par>
                              <p:par>
                                <p:cTn id="10" presetID="10" presetClass="exit" presetSubtype="0" fill="hold" nodeType="withEffect">
                                  <p:stCondLst>
                                    <p:cond delay="6200"/>
                                  </p:stCondLst>
                                  <p:childTnLst>
                                    <p:animEffect transition="out" filter="fade">
                                      <p:cBhvr>
                                        <p:cTn id="11" dur="1800"/>
                                        <p:tgtEl>
                                          <p:spTgt spid="4"/>
                                        </p:tgtEl>
                                      </p:cBhvr>
                                    </p:animEffect>
                                    <p:set>
                                      <p:cBhvr>
                                        <p:cTn id="12" dur="1" fill="hold">
                                          <p:stCondLst>
                                            <p:cond delay="1799"/>
                                          </p:stCondLst>
                                        </p:cTn>
                                        <p:tgtEl>
                                          <p:spTgt spid="4"/>
                                        </p:tgtEl>
                                        <p:attrNameLst>
                                          <p:attrName>style.visibility</p:attrName>
                                        </p:attrNameLst>
                                      </p:cBhvr>
                                      <p:to>
                                        <p:strVal val="hidden"/>
                                      </p:to>
                                    </p:set>
                                  </p:childTnLst>
                                </p:cTn>
                              </p:par>
                            </p:childTnLst>
                          </p:cTn>
                        </p:par>
                        <p:par>
                          <p:cTn id="13" fill="hold">
                            <p:stCondLst>
                              <p:cond delay="8000"/>
                            </p:stCondLst>
                            <p:childTnLst>
                              <p:par>
                                <p:cTn id="14" presetID="10" presetClass="entr" presetSubtype="0"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nodeType="withEffect">
                                  <p:stCondLst>
                                    <p:cond delay="3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2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8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6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nodeType="withEffect">
                                  <p:stCondLst>
                                    <p:cond delay="3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3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nodeType="withEffect">
                                  <p:stCondLst>
                                    <p:cond delay="40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84612" y="2819400"/>
            <a:ext cx="5334000" cy="1828193"/>
          </a:xfrm>
        </p:spPr>
        <p:txBody>
          <a:bodyPr/>
          <a:lstStyle/>
          <a:p>
            <a:r>
              <a:rPr sz="6600"/>
              <a:t>t</a:t>
            </a:r>
            <a:r>
              <a:rPr sz="6600" smtClean="0"/>
              <a:t>he dev-igner</a:t>
            </a:r>
            <a:endParaRPr lang="en-US" sz="6600"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 name="Picture 31" descr="calander2.png"/>
          <p:cNvPicPr>
            <a:picLocks noChangeAspect="1"/>
          </p:cNvPicPr>
          <p:nvPr/>
        </p:nvPicPr>
        <p:blipFill>
          <a:blip r:embed="rId2"/>
          <a:stretch>
            <a:fillRect/>
          </a:stretch>
        </p:blipFill>
        <p:spPr>
          <a:xfrm>
            <a:off x="756218" y="1000260"/>
            <a:ext cx="4834909" cy="4438014"/>
          </a:xfrm>
          <a:prstGeom prst="rect">
            <a:avLst/>
          </a:prstGeom>
        </p:spPr>
      </p:pic>
      <p:pic>
        <p:nvPicPr>
          <p:cNvPr id="1026" name="Picture 2" descr="\\.PSF\.Home\Desktop\calendar.png"/>
          <p:cNvPicPr>
            <a:picLocks noChangeAspect="1" noChangeArrowheads="1"/>
          </p:cNvPicPr>
          <p:nvPr/>
        </p:nvPicPr>
        <p:blipFill>
          <a:blip r:embed="rId3"/>
          <a:srcRect/>
          <a:stretch>
            <a:fillRect/>
          </a:stretch>
        </p:blipFill>
        <p:spPr bwMode="auto">
          <a:xfrm>
            <a:off x="6241297" y="663241"/>
            <a:ext cx="5404914" cy="5232233"/>
          </a:xfrm>
          <a:prstGeom prst="rect">
            <a:avLst/>
          </a:prstGeom>
          <a:noFill/>
        </p:spPr>
      </p:pic>
      <p:pic>
        <p:nvPicPr>
          <p:cNvPr id="38" name="Picture 37" descr="coffee_vs.png"/>
          <p:cNvPicPr>
            <a:picLocks noChangeAspect="1"/>
          </p:cNvPicPr>
          <p:nvPr/>
        </p:nvPicPr>
        <p:blipFill>
          <a:blip r:embed="rId4"/>
          <a:stretch>
            <a:fillRect/>
          </a:stretch>
        </p:blipFill>
        <p:spPr>
          <a:xfrm>
            <a:off x="265113" y="207820"/>
            <a:ext cx="11690350" cy="6466224"/>
          </a:xfrm>
          <a:prstGeom prst="rect">
            <a:avLst/>
          </a:prstGeom>
        </p:spPr>
      </p:pic>
      <p:pic>
        <p:nvPicPr>
          <p:cNvPr id="37" name="Picture 36" descr="coffee_blend.png"/>
          <p:cNvPicPr>
            <a:picLocks noChangeAspect="1"/>
          </p:cNvPicPr>
          <p:nvPr/>
        </p:nvPicPr>
        <p:blipFill>
          <a:blip r:embed="rId5"/>
          <a:stretch>
            <a:fillRect/>
          </a:stretch>
        </p:blipFill>
        <p:spPr>
          <a:xfrm>
            <a:off x="265113" y="207820"/>
            <a:ext cx="11690350" cy="6466225"/>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60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2"/>
                                        </p:tgtEl>
                                      </p:cBhvr>
                                    </p:animEffect>
                                    <p:set>
                                      <p:cBhvr>
                                        <p:cTn id="16" dur="1" fill="hold">
                                          <p:stCondLst>
                                            <p:cond delay="499"/>
                                          </p:stCondLst>
                                        </p:cTn>
                                        <p:tgtEl>
                                          <p:spTgt spid="3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26"/>
                                        </p:tgtEl>
                                      </p:cBhvr>
                                    </p:animEffect>
                                    <p:set>
                                      <p:cBhvr>
                                        <p:cTn id="19" dur="1" fill="hold">
                                          <p:stCondLst>
                                            <p:cond delay="499"/>
                                          </p:stCondLst>
                                        </p:cTn>
                                        <p:tgtEl>
                                          <p:spTgt spid="1026"/>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Picture 27" descr="coffee_for_VS.png"/>
          <p:cNvPicPr>
            <a:picLocks noChangeAspect="1"/>
          </p:cNvPicPr>
          <p:nvPr/>
        </p:nvPicPr>
        <p:blipFill>
          <a:blip r:embed="rId2"/>
          <a:stretch>
            <a:fillRect/>
          </a:stretch>
        </p:blipFill>
        <p:spPr>
          <a:xfrm>
            <a:off x="1491473" y="557600"/>
            <a:ext cx="9414521" cy="5589872"/>
          </a:xfrm>
          <a:prstGeom prst="rect">
            <a:avLst/>
          </a:prstGeom>
        </p:spPr>
      </p:pic>
      <p:pic>
        <p:nvPicPr>
          <p:cNvPr id="30" name="Picture 29" descr="Coffee_for_EXP.png"/>
          <p:cNvPicPr>
            <a:picLocks noChangeAspect="1"/>
          </p:cNvPicPr>
          <p:nvPr/>
        </p:nvPicPr>
        <p:blipFill>
          <a:blip r:embed="rId3"/>
          <a:stretch>
            <a:fillRect/>
          </a:stretch>
        </p:blipFill>
        <p:spPr>
          <a:xfrm>
            <a:off x="1520769" y="557600"/>
            <a:ext cx="9355929" cy="5589872"/>
          </a:xfrm>
          <a:prstGeom prst="rect">
            <a:avLst/>
          </a:prstGeom>
        </p:spPr>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C:\Program Files\Microsoft Resource DVD Artwork\DVD_ART\BoxShots_Logos\Visual Studio 2008 Standard\Visual Studio 2008 Standard Logo v cl r.png"/>
          <p:cNvPicPr>
            <a:picLocks noChangeAspect="1" noChangeArrowheads="1"/>
          </p:cNvPicPr>
          <p:nvPr/>
        </p:nvPicPr>
        <p:blipFill>
          <a:blip r:embed="rId2"/>
          <a:srcRect b="25758"/>
          <a:stretch>
            <a:fillRect/>
          </a:stretch>
        </p:blipFill>
        <p:spPr bwMode="auto">
          <a:xfrm>
            <a:off x="5680201" y="2052886"/>
            <a:ext cx="5367212" cy="1333500"/>
          </a:xfrm>
          <a:prstGeom prst="rect">
            <a:avLst/>
          </a:prstGeom>
          <a:noFill/>
        </p:spPr>
      </p:pic>
      <p:pic>
        <p:nvPicPr>
          <p:cNvPr id="5" name="Picture 4" descr="VSTS-Suite-Box-Angle.png"/>
          <p:cNvPicPr>
            <a:picLocks noChangeAspect="1"/>
          </p:cNvPicPr>
          <p:nvPr/>
        </p:nvPicPr>
        <p:blipFill>
          <a:blip r:embed="rId3"/>
          <a:stretch>
            <a:fillRect/>
          </a:stretch>
        </p:blipFill>
        <p:spPr>
          <a:xfrm>
            <a:off x="1141413" y="1752600"/>
            <a:ext cx="3886200" cy="3504406"/>
          </a:xfrm>
          <a:prstGeom prst="rect">
            <a:avLst/>
          </a:prstGeom>
        </p:spPr>
      </p:pic>
      <p:grpSp>
        <p:nvGrpSpPr>
          <p:cNvPr id="6" name="Group 11"/>
          <p:cNvGrpSpPr/>
          <p:nvPr/>
        </p:nvGrpSpPr>
        <p:grpSpPr>
          <a:xfrm>
            <a:off x="5944063" y="3805486"/>
            <a:ext cx="4950950" cy="842714"/>
            <a:chOff x="4899213" y="5515983"/>
            <a:chExt cx="4732153" cy="1011256"/>
          </a:xfrm>
        </p:grpSpPr>
        <p:sp>
          <p:nvSpPr>
            <p:cNvPr id="7" name="Rectangle 6"/>
            <p:cNvSpPr/>
            <p:nvPr/>
          </p:nvSpPr>
          <p:spPr>
            <a:xfrm>
              <a:off x="8983712" y="5751642"/>
              <a:ext cx="647654" cy="775597"/>
            </a:xfrm>
            <a:prstGeom prst="rect">
              <a:avLst/>
            </a:prstGeom>
          </p:spPr>
          <p:txBody>
            <a:bodyPr wrap="none">
              <a:spAutoFit/>
            </a:bodyPr>
            <a:lstStyle/>
            <a:p>
              <a:r>
                <a:rPr lang="sv-SE" sz="3600" spc="-160" dirty="0" smtClean="0">
                  <a:ln w="18415" cmpd="sng">
                    <a:noFill/>
                    <a:prstDash val="solid"/>
                  </a:ln>
                  <a:solidFill>
                    <a:srgbClr val="FFFFFF"/>
                  </a:solidFill>
                  <a:latin typeface="Segoe UI" pitchFamily="34" charset="0"/>
                  <a:cs typeface="Segoe UI" pitchFamily="34" charset="0"/>
                </a:rPr>
                <a:t>3.5</a:t>
              </a:r>
              <a:endParaRPr lang="en-US" sz="3600" spc="-160" dirty="0">
                <a:ln w="18415" cmpd="sng">
                  <a:noFill/>
                  <a:prstDash val="solid"/>
                </a:ln>
                <a:solidFill>
                  <a:srgbClr val="FFFFFF"/>
                </a:solidFill>
                <a:latin typeface="Segoe UI" pitchFamily="34" charset="0"/>
                <a:cs typeface="Segoe UI" pitchFamily="34" charset="0"/>
              </a:endParaRPr>
            </a:p>
          </p:txBody>
        </p:sp>
        <p:pic>
          <p:nvPicPr>
            <p:cNvPr id="8" name="Picture 3" descr="C:\Program Files\Microsoft Resource DVD Artwork\DVD_ART\BoxShots_Logos\Microsoft .NET Framework - NET\NET Framework white h.png"/>
            <p:cNvPicPr>
              <a:picLocks noChangeAspect="1" noChangeArrowheads="1"/>
            </p:cNvPicPr>
            <p:nvPr/>
          </p:nvPicPr>
          <p:blipFill>
            <a:blip r:embed="rId4"/>
            <a:srcRect/>
            <a:stretch>
              <a:fillRect/>
            </a:stretch>
          </p:blipFill>
          <p:spPr bwMode="auto">
            <a:xfrm>
              <a:off x="4899213" y="5515983"/>
              <a:ext cx="4277924" cy="838200"/>
            </a:xfrm>
            <a:prstGeom prst="rect">
              <a:avLst/>
            </a:prstGeom>
            <a:noFill/>
          </p:spPr>
        </p:pic>
      </p:grpSp>
      <p:sp>
        <p:nvSpPr>
          <p:cNvPr id="9" name="Title 1"/>
          <p:cNvSpPr txBox="1">
            <a:spLocks/>
          </p:cNvSpPr>
          <p:nvPr/>
        </p:nvSpPr>
        <p:spPr>
          <a:xfrm>
            <a:off x="515938" y="228601"/>
            <a:ext cx="11165020" cy="664797"/>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0">
                      <a:srgbClr val="FFFFFF"/>
                    </a:gs>
                    <a:gs pos="54000">
                      <a:schemeClr val="accent1">
                        <a:lumMod val="60000"/>
                        <a:lumOff val="40000"/>
                      </a:schemeClr>
                    </a:gs>
                    <a:gs pos="74000">
                      <a:srgbClr val="F09652"/>
                    </a:gs>
                  </a:gsLst>
                  <a:lin ang="5400000" scaled="1"/>
                  <a:tileRect/>
                </a:gradFill>
                <a:effectLst/>
                <a:uLnTx/>
                <a:uFillTx/>
                <a:latin typeface="Segoe Semibold" pitchFamily="34" charset="0"/>
                <a:ea typeface="+mn-ea"/>
                <a:cs typeface="Arial" charset="0"/>
              </a:rPr>
              <a:t>VS </a:t>
            </a:r>
            <a:r>
              <a:rPr kumimoji="0" lang="en-US" sz="4800" b="0" i="0" u="none" strike="noStrike" kern="1200" cap="none" spc="-150" normalizeH="0" baseline="0" noProof="0" dirty="0" smtClean="0">
                <a:ln w="3175">
                  <a:noFill/>
                </a:ln>
                <a:gradFill flip="none" rotWithShape="1">
                  <a:gsLst>
                    <a:gs pos="0">
                      <a:srgbClr val="FFFFFF"/>
                    </a:gs>
                    <a:gs pos="54000">
                      <a:schemeClr val="accent1">
                        <a:lumMod val="60000"/>
                        <a:lumOff val="40000"/>
                      </a:schemeClr>
                    </a:gs>
                    <a:gs pos="74000">
                      <a:srgbClr val="F09652"/>
                    </a:gs>
                  </a:gsLst>
                  <a:lin ang="5400000" scaled="1"/>
                  <a:tileRect/>
                </a:gradFill>
                <a:effectLst/>
                <a:uLnTx/>
                <a:uFillTx/>
                <a:latin typeface="Segoe Semibold" pitchFamily="34" charset="0"/>
                <a:ea typeface="+mn-ea"/>
                <a:cs typeface="Arial" charset="0"/>
              </a:rPr>
              <a:t>2008 and .NET 3.5</a:t>
            </a:r>
            <a:endParaRPr kumimoji="0" lang="en-US" sz="4800" b="0" i="0" u="none" strike="noStrike" kern="1200" cap="none" spc="-150" normalizeH="0" baseline="0" noProof="0" dirty="0">
              <a:ln w="3175">
                <a:noFill/>
              </a:ln>
              <a:gradFill flip="none" rotWithShape="1">
                <a:gsLst>
                  <a:gs pos="0">
                    <a:srgbClr val="FFFFFF"/>
                  </a:gs>
                  <a:gs pos="54000">
                    <a:schemeClr val="accent1">
                      <a:lumMod val="60000"/>
                      <a:lumOff val="40000"/>
                    </a:schemeClr>
                  </a:gs>
                  <a:gs pos="74000">
                    <a:srgbClr val="F09652"/>
                  </a:gs>
                </a:gsLst>
                <a:lin ang="5400000" scaled="1"/>
                <a:tileRect/>
              </a:gradFill>
              <a:effectLst/>
              <a:uLnTx/>
              <a:uFillTx/>
              <a:latin typeface="Segoe Semibold" pitchFamily="34" charset="0"/>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217612" y="685800"/>
            <a:ext cx="9666288" cy="1144319"/>
          </a:xfrm>
          <a:prstGeom prst="rect">
            <a:avLst/>
          </a:prstGeom>
        </p:spPr>
        <p:txBody>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6000" b="0" i="0" u="none" strike="noStrike" kern="1200" cap="none" spc="-150" normalizeH="0" baseline="0" noProof="0" dirty="0" smtClean="0">
                <a:ln w="3175">
                  <a:noFill/>
                </a:ln>
                <a:effectLst/>
                <a:uLnTx/>
                <a:uFillTx/>
                <a:latin typeface="Segoe Semibold" pitchFamily="34" charset="0"/>
                <a:ea typeface="+mn-ea"/>
                <a:cs typeface="Arial" charset="0"/>
              </a:rPr>
              <a:t>Integrated Dev/Design Tools</a:t>
            </a:r>
            <a:endParaRPr kumimoji="0" lang="en-US" sz="6000" b="0" i="0" u="none" strike="noStrike" kern="1200" cap="none" spc="-150" normalizeH="0" baseline="0" noProof="0" dirty="0">
              <a:ln w="3175">
                <a:noFill/>
              </a:ln>
              <a:effectLst/>
              <a:uLnTx/>
              <a:uFillTx/>
              <a:latin typeface="Segoe Semibold" pitchFamily="34" charset="0"/>
              <a:ea typeface="+mn-ea"/>
              <a:cs typeface="Arial" charset="0"/>
            </a:endParaRPr>
          </a:p>
        </p:txBody>
      </p:sp>
      <p:pic>
        <p:nvPicPr>
          <p:cNvPr id="3" name="Picture 2" descr="visual_studio.png"/>
          <p:cNvPicPr>
            <a:picLocks noChangeAspect="1"/>
          </p:cNvPicPr>
          <p:nvPr/>
        </p:nvPicPr>
        <p:blipFill>
          <a:blip r:embed="rId2"/>
          <a:stretch>
            <a:fillRect/>
          </a:stretch>
        </p:blipFill>
        <p:spPr>
          <a:xfrm>
            <a:off x="1644364" y="2405062"/>
            <a:ext cx="5145331" cy="742174"/>
          </a:xfrm>
          <a:prstGeom prst="rect">
            <a:avLst/>
          </a:prstGeom>
        </p:spPr>
      </p:pic>
      <p:grpSp>
        <p:nvGrpSpPr>
          <p:cNvPr id="4" name="Group 11"/>
          <p:cNvGrpSpPr/>
          <p:nvPr/>
        </p:nvGrpSpPr>
        <p:grpSpPr>
          <a:xfrm>
            <a:off x="1662407" y="3473521"/>
            <a:ext cx="4152125" cy="1284438"/>
            <a:chOff x="1332798" y="3930721"/>
            <a:chExt cx="4152125" cy="1284438"/>
          </a:xfrm>
        </p:grpSpPr>
        <p:pic>
          <p:nvPicPr>
            <p:cNvPr id="5" name="Picture 4" descr="expression.png"/>
            <p:cNvPicPr>
              <a:picLocks noChangeAspect="1"/>
            </p:cNvPicPr>
            <p:nvPr/>
          </p:nvPicPr>
          <p:blipFill>
            <a:blip r:embed="rId3">
              <a:lum bright="100000"/>
            </a:blip>
            <a:stretch>
              <a:fillRect/>
            </a:stretch>
          </p:blipFill>
          <p:spPr>
            <a:xfrm>
              <a:off x="2408348" y="4024534"/>
              <a:ext cx="3076575" cy="1190625"/>
            </a:xfrm>
            <a:prstGeom prst="rect">
              <a:avLst/>
            </a:prstGeom>
          </p:spPr>
        </p:pic>
        <p:pic>
          <p:nvPicPr>
            <p:cNvPr id="6" name="Picture 5" descr="X146226301CS.png"/>
            <p:cNvPicPr>
              <a:picLocks noChangeAspect="1"/>
            </p:cNvPicPr>
            <p:nvPr/>
          </p:nvPicPr>
          <p:blipFill>
            <a:blip r:embed="rId4"/>
            <a:stretch>
              <a:fillRect/>
            </a:stretch>
          </p:blipFill>
          <p:spPr>
            <a:xfrm>
              <a:off x="1332798" y="3930721"/>
              <a:ext cx="910672" cy="1236652"/>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711015" y="1905001"/>
            <a:ext cx="4113728" cy="1038225"/>
          </a:xfrm>
          <a:prstGeom prst="rect">
            <a:avLst/>
          </a:prstGeom>
          <a:noFill/>
          <a:ln w="9525">
            <a:noFill/>
            <a:miter lim="800000"/>
            <a:headEnd/>
            <a:tailEnd/>
          </a:ln>
        </p:spPr>
      </p:pic>
      <p:sp>
        <p:nvSpPr>
          <p:cNvPr id="10243" name="TextBox 9217"/>
          <p:cNvSpPr txBox="1">
            <a:spLocks noChangeArrowheads="1"/>
          </p:cNvSpPr>
          <p:nvPr/>
        </p:nvSpPr>
        <p:spPr bwMode="auto">
          <a:xfrm>
            <a:off x="2234617" y="3505200"/>
            <a:ext cx="8658458" cy="1219200"/>
          </a:xfrm>
          <a:prstGeom prst="rect">
            <a:avLst/>
          </a:prstGeom>
          <a:noFill/>
          <a:ln w="9525">
            <a:noFill/>
            <a:miter lim="800000"/>
            <a:headEnd/>
            <a:tailEnd/>
          </a:ln>
        </p:spPr>
        <p:txBody>
          <a:bodyPr/>
          <a:lstStyle/>
          <a:p>
            <a:pPr>
              <a:spcBef>
                <a:spcPct val="20000"/>
              </a:spcBef>
            </a:pPr>
            <a:r>
              <a:rPr lang="en-GB" sz="3200" b="1" dirty="0" err="1" smtClean="0">
                <a:latin typeface="Segoe"/>
              </a:rPr>
              <a:t>Silverlight</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Text Placeholder 2"/>
          <p:cNvSpPr>
            <a:spLocks noGrp="1"/>
          </p:cNvSpPr>
          <p:nvPr>
            <p:ph type="body" sz="quarter" idx="10"/>
          </p:nvPr>
        </p:nvSpPr>
        <p:spPr>
          <a:xfrm>
            <a:off x="483922" y="1219200"/>
            <a:ext cx="11173090" cy="4979825"/>
          </a:xfrm>
        </p:spPr>
        <p:txBody>
          <a:bodyPr/>
          <a:lstStyle/>
          <a:p>
            <a:r>
              <a:rPr lang="en-US" dirty="0" smtClean="0"/>
              <a:t>Exciting future ahead for web development with .NET</a:t>
            </a:r>
          </a:p>
          <a:p>
            <a:endParaRPr lang="en-US" sz="1800" dirty="0" smtClean="0"/>
          </a:p>
          <a:p>
            <a:r>
              <a:rPr lang="en-US" dirty="0" smtClean="0"/>
              <a:t>Shipping Now:</a:t>
            </a:r>
          </a:p>
          <a:p>
            <a:pPr lvl="1"/>
            <a:r>
              <a:rPr lang="en-US" dirty="0" smtClean="0"/>
              <a:t>VS 2008</a:t>
            </a:r>
          </a:p>
          <a:p>
            <a:pPr lvl="1"/>
            <a:r>
              <a:rPr lang="en-US" dirty="0" smtClean="0"/>
              <a:t>ASP.NET 3.5 and .NET 3.5</a:t>
            </a:r>
          </a:p>
          <a:p>
            <a:pPr lvl="1"/>
            <a:r>
              <a:rPr lang="en-US" dirty="0" smtClean="0"/>
              <a:t>IIS 7.0 and Windows Server 2008</a:t>
            </a:r>
          </a:p>
          <a:p>
            <a:pPr lvl="1"/>
            <a:r>
              <a:rPr lang="en-US" dirty="0" err="1" smtClean="0"/>
              <a:t>Silverlight</a:t>
            </a:r>
            <a:r>
              <a:rPr lang="en-US" dirty="0" smtClean="0"/>
              <a:t> 1</a:t>
            </a:r>
          </a:p>
          <a:p>
            <a:endParaRPr lang="en-US" sz="1800" dirty="0" smtClean="0"/>
          </a:p>
          <a:p>
            <a:r>
              <a:rPr lang="en-US" dirty="0" smtClean="0"/>
              <a:t>Shipping later this year:</a:t>
            </a:r>
          </a:p>
          <a:p>
            <a:pPr lvl="1"/>
            <a:r>
              <a:rPr lang="en-US" dirty="0" smtClean="0"/>
              <a:t>ASP.NET AJAX, ASP.NET Dynamic Data, and ASP.NET MVC</a:t>
            </a:r>
          </a:p>
          <a:p>
            <a:pPr lvl="1"/>
            <a:r>
              <a:rPr lang="en-US" dirty="0" err="1" smtClean="0"/>
              <a:t>Silverlight</a:t>
            </a:r>
            <a:r>
              <a:rPr lang="en-US" dirty="0" smtClean="0"/>
              <a:t> 2</a:t>
            </a:r>
            <a:endParaRPr 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Microsoft logo and tagline"/>
          <p:cNvPicPr>
            <a:picLocks noChangeArrowheads="1"/>
          </p:cNvPicPr>
          <p:nvPr/>
        </p:nvPicPr>
        <p:blipFill>
          <a:blip r:embed="rId3">
            <a:lum bright="-6000"/>
          </a:blip>
          <a:srcRect/>
          <a:stretch>
            <a:fillRect/>
          </a:stretch>
        </p:blipFill>
        <p:spPr bwMode="black">
          <a:xfrm>
            <a:off x="3102772" y="2743202"/>
            <a:ext cx="5983282" cy="1283229"/>
          </a:xfrm>
          <a:prstGeom prst="rect">
            <a:avLst/>
          </a:prstGeom>
          <a:noFill/>
        </p:spPr>
      </p:pic>
      <p:sp>
        <p:nvSpPr>
          <p:cNvPr id="5" name="Text Box 3"/>
          <p:cNvSpPr txBox="1">
            <a:spLocks noChangeArrowheads="1"/>
          </p:cNvSpPr>
          <p:nvPr/>
        </p:nvSpPr>
        <p:spPr bwMode="blackWhite">
          <a:xfrm>
            <a:off x="507868" y="6083572"/>
            <a:ext cx="1117309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2007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2008 and ASP.NET 3.5</a:t>
            </a:r>
            <a:endParaRPr lang="en-US" dirty="0"/>
          </a:p>
        </p:txBody>
      </p:sp>
      <p:sp>
        <p:nvSpPr>
          <p:cNvPr id="3" name="Text Placeholder 2"/>
          <p:cNvSpPr>
            <a:spLocks noGrp="1"/>
          </p:cNvSpPr>
          <p:nvPr>
            <p:ph type="body" sz="quarter" idx="4294967295"/>
          </p:nvPr>
        </p:nvSpPr>
        <p:spPr>
          <a:xfrm>
            <a:off x="381000" y="1416050"/>
            <a:ext cx="5789612" cy="3416320"/>
          </a:xfrm>
        </p:spPr>
        <p:txBody>
          <a:bodyPr/>
          <a:lstStyle/>
          <a:p>
            <a:r>
              <a:rPr lang="en-US" sz="2800" dirty="0" smtClean="0"/>
              <a:t>Integrated AJAX support within </a:t>
            </a:r>
            <a:br>
              <a:rPr lang="en-US" sz="2800" dirty="0" smtClean="0"/>
            </a:br>
            <a:r>
              <a:rPr lang="en-US" sz="2800" dirty="0" smtClean="0"/>
              <a:t>Visual Studio</a:t>
            </a:r>
          </a:p>
          <a:p>
            <a:pPr lvl="1"/>
            <a:r>
              <a:rPr lang="en-US" sz="2400" dirty="0" smtClean="0"/>
              <a:t>JavaScript </a:t>
            </a:r>
            <a:r>
              <a:rPr lang="en-US" sz="2400" dirty="0" err="1" smtClean="0"/>
              <a:t>Intellisense</a:t>
            </a:r>
            <a:endParaRPr lang="en-US" sz="2400" dirty="0" smtClean="0"/>
          </a:p>
          <a:p>
            <a:pPr lvl="1"/>
            <a:r>
              <a:rPr lang="en-US" sz="2400" dirty="0" smtClean="0"/>
              <a:t>JavaScript Debugging</a:t>
            </a:r>
          </a:p>
          <a:p>
            <a:pPr lvl="1"/>
            <a:r>
              <a:rPr lang="en-US" sz="2400" dirty="0" smtClean="0"/>
              <a:t>ASP.NET AJAX Built-in</a:t>
            </a:r>
          </a:p>
          <a:p>
            <a:r>
              <a:rPr lang="en-US" sz="2800" dirty="0" smtClean="0"/>
              <a:t>Rich CSS and HTML Designer </a:t>
            </a:r>
          </a:p>
          <a:p>
            <a:r>
              <a:rPr lang="en-US" sz="2800" dirty="0" smtClean="0"/>
              <a:t>New ASP.NET Data Controls</a:t>
            </a:r>
          </a:p>
          <a:p>
            <a:r>
              <a:rPr lang="en-US" sz="2800" dirty="0" smtClean="0"/>
              <a:t>LINQ </a:t>
            </a:r>
            <a:r>
              <a:rPr lang="en-US" sz="2800" dirty="0" smtClean="0"/>
              <a:t>and rich Data Support</a:t>
            </a:r>
          </a:p>
        </p:txBody>
      </p:sp>
      <p:pic>
        <p:nvPicPr>
          <p:cNvPr id="4" name="Picture 2" descr="http://www.scottgu.com/blogposts/listview1/step9.jpg"/>
          <p:cNvPicPr>
            <a:picLocks noChangeAspect="1" noChangeArrowheads="1"/>
          </p:cNvPicPr>
          <p:nvPr/>
        </p:nvPicPr>
        <p:blipFill>
          <a:blip r:embed="rId2"/>
          <a:stretch>
            <a:fillRect/>
          </a:stretch>
        </p:blipFill>
        <p:spPr bwMode="auto">
          <a:xfrm>
            <a:off x="6070623" y="1295400"/>
            <a:ext cx="5586389" cy="3657600"/>
          </a:xfrm>
          <a:prstGeom prst="rect">
            <a:avLst/>
          </a:prstGeom>
          <a:noFill/>
          <a:ln>
            <a:noFill/>
          </a:ln>
          <a:effectLst>
            <a:outerShdw blurRad="622300" sx="102000" sy="102000" algn="ctr" rotWithShape="0">
              <a:prstClr val="black">
                <a:alpha val="40000"/>
              </a:prstClr>
            </a:outerShdw>
            <a:reflection blurRad="6350" stA="52000" endA="300" endPos="35000" dir="5400000" sy="-100000" algn="bl" rotWithShape="0"/>
          </a:effectLst>
        </p:spPr>
      </p:pic>
      <p:pic>
        <p:nvPicPr>
          <p:cNvPr id="6" name="Picture 4" descr="http://www.scottgu.com/blogposts/vs2008javascript/step2.jpg"/>
          <p:cNvPicPr>
            <a:picLocks noChangeAspect="1" noChangeArrowheads="1"/>
          </p:cNvPicPr>
          <p:nvPr/>
        </p:nvPicPr>
        <p:blipFill>
          <a:blip r:embed="rId3"/>
          <a:stretch>
            <a:fillRect/>
          </a:stretch>
        </p:blipFill>
        <p:spPr bwMode="auto">
          <a:xfrm>
            <a:off x="7611288" y="3962400"/>
            <a:ext cx="3158966" cy="2097239"/>
          </a:xfrm>
          <a:prstGeom prst="rect">
            <a:avLst/>
          </a:prstGeom>
          <a:noFill/>
          <a:ln>
            <a:noFill/>
          </a:ln>
          <a:effectLst>
            <a:outerShdw blurRad="622300" sx="102000" sy="102000" algn="ctr"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Program Files\Microsoft Resource DVD Artwork\DVD_ART\Artwork_Imagery\Shapes and Graphics\Glow\red orange glow circle.png"/>
          <p:cNvPicPr>
            <a:picLocks noChangeAspect="1" noChangeArrowheads="1"/>
          </p:cNvPicPr>
          <p:nvPr/>
        </p:nvPicPr>
        <p:blipFill>
          <a:blip r:embed="rId2"/>
          <a:srcRect l="21487" t="28906" r="24189" b="41128"/>
          <a:stretch>
            <a:fillRect/>
          </a:stretch>
        </p:blipFill>
        <p:spPr bwMode="auto">
          <a:xfrm>
            <a:off x="2" y="1"/>
            <a:ext cx="12188825" cy="6856413"/>
          </a:xfrm>
          <a:prstGeom prst="rect">
            <a:avLst/>
          </a:prstGeom>
          <a:noFill/>
        </p:spPr>
      </p:pic>
      <p:sp>
        <p:nvSpPr>
          <p:cNvPr id="7" name="Freeform 6"/>
          <p:cNvSpPr>
            <a:spLocks/>
          </p:cNvSpPr>
          <p:nvPr/>
        </p:nvSpPr>
        <p:spPr bwMode="auto">
          <a:xfrm>
            <a:off x="9525" y="4343400"/>
            <a:ext cx="12179300" cy="2514600"/>
          </a:xfrm>
          <a:custGeom>
            <a:avLst/>
            <a:gdLst/>
            <a:ahLst/>
            <a:cxnLst>
              <a:cxn ang="0">
                <a:pos x="5754" y="1564"/>
              </a:cxn>
              <a:cxn ang="0">
                <a:pos x="0" y="1564"/>
              </a:cxn>
              <a:cxn ang="0">
                <a:pos x="0" y="0"/>
              </a:cxn>
              <a:cxn ang="0">
                <a:pos x="0" y="0"/>
              </a:cxn>
              <a:cxn ang="0">
                <a:pos x="57" y="17"/>
              </a:cxn>
              <a:cxn ang="0">
                <a:pos x="126" y="39"/>
              </a:cxn>
              <a:cxn ang="0">
                <a:pos x="222" y="64"/>
              </a:cxn>
              <a:cxn ang="0">
                <a:pos x="340" y="96"/>
              </a:cxn>
              <a:cxn ang="0">
                <a:pos x="482" y="130"/>
              </a:cxn>
              <a:cxn ang="0">
                <a:pos x="645" y="167"/>
              </a:cxn>
              <a:cxn ang="0">
                <a:pos x="735" y="187"/>
              </a:cxn>
              <a:cxn ang="0">
                <a:pos x="830" y="205"/>
              </a:cxn>
              <a:cxn ang="0">
                <a:pos x="930" y="223"/>
              </a:cxn>
              <a:cxn ang="0">
                <a:pos x="1033" y="243"/>
              </a:cxn>
              <a:cxn ang="0">
                <a:pos x="1141" y="262"/>
              </a:cxn>
              <a:cxn ang="0">
                <a:pos x="1255" y="280"/>
              </a:cxn>
              <a:cxn ang="0">
                <a:pos x="1372" y="297"/>
              </a:cxn>
              <a:cxn ang="0">
                <a:pos x="1492" y="314"/>
              </a:cxn>
              <a:cxn ang="0">
                <a:pos x="1618" y="330"/>
              </a:cxn>
              <a:cxn ang="0">
                <a:pos x="1747" y="346"/>
              </a:cxn>
              <a:cxn ang="0">
                <a:pos x="1878" y="360"/>
              </a:cxn>
              <a:cxn ang="0">
                <a:pos x="2014" y="371"/>
              </a:cxn>
              <a:cxn ang="0">
                <a:pos x="2152" y="383"/>
              </a:cxn>
              <a:cxn ang="0">
                <a:pos x="2294" y="393"/>
              </a:cxn>
              <a:cxn ang="0">
                <a:pos x="2439" y="400"/>
              </a:cxn>
              <a:cxn ang="0">
                <a:pos x="2586" y="405"/>
              </a:cxn>
              <a:cxn ang="0">
                <a:pos x="2736" y="408"/>
              </a:cxn>
              <a:cxn ang="0">
                <a:pos x="2888" y="410"/>
              </a:cxn>
              <a:cxn ang="0">
                <a:pos x="2888" y="410"/>
              </a:cxn>
              <a:cxn ang="0">
                <a:pos x="3040" y="408"/>
              </a:cxn>
              <a:cxn ang="0">
                <a:pos x="3190" y="405"/>
              </a:cxn>
              <a:cxn ang="0">
                <a:pos x="3338" y="400"/>
              </a:cxn>
              <a:cxn ang="0">
                <a:pos x="3481" y="393"/>
              </a:cxn>
              <a:cxn ang="0">
                <a:pos x="3623" y="383"/>
              </a:cxn>
              <a:cxn ang="0">
                <a:pos x="3761" y="371"/>
              </a:cxn>
              <a:cxn ang="0">
                <a:pos x="3896" y="360"/>
              </a:cxn>
              <a:cxn ang="0">
                <a:pos x="4027" y="346"/>
              </a:cxn>
              <a:cxn ang="0">
                <a:pos x="4155" y="330"/>
              </a:cxn>
              <a:cxn ang="0">
                <a:pos x="4279" y="314"/>
              </a:cxn>
              <a:cxn ang="0">
                <a:pos x="4399" y="297"/>
              </a:cxn>
              <a:cxn ang="0">
                <a:pos x="4515" y="280"/>
              </a:cxn>
              <a:cxn ang="0">
                <a:pos x="4627" y="262"/>
              </a:cxn>
              <a:cxn ang="0">
                <a:pos x="4734" y="243"/>
              </a:cxn>
              <a:cxn ang="0">
                <a:pos x="4837" y="223"/>
              </a:cxn>
              <a:cxn ang="0">
                <a:pos x="4935" y="205"/>
              </a:cxn>
              <a:cxn ang="0">
                <a:pos x="5029" y="187"/>
              </a:cxn>
              <a:cxn ang="0">
                <a:pos x="5117" y="167"/>
              </a:cxn>
              <a:cxn ang="0">
                <a:pos x="5279" y="130"/>
              </a:cxn>
              <a:cxn ang="0">
                <a:pos x="5419" y="96"/>
              </a:cxn>
              <a:cxn ang="0">
                <a:pos x="5537" y="64"/>
              </a:cxn>
              <a:cxn ang="0">
                <a:pos x="5630" y="39"/>
              </a:cxn>
              <a:cxn ang="0">
                <a:pos x="5699" y="17"/>
              </a:cxn>
              <a:cxn ang="0">
                <a:pos x="5754" y="0"/>
              </a:cxn>
              <a:cxn ang="0">
                <a:pos x="5754" y="1564"/>
              </a:cxn>
            </a:cxnLst>
            <a:rect l="0" t="0" r="r" b="b"/>
            <a:pathLst>
              <a:path w="5754" h="1564">
                <a:moveTo>
                  <a:pt x="5754" y="1564"/>
                </a:moveTo>
                <a:lnTo>
                  <a:pt x="0" y="1564"/>
                </a:lnTo>
                <a:lnTo>
                  <a:pt x="0" y="0"/>
                </a:lnTo>
                <a:lnTo>
                  <a:pt x="0" y="0"/>
                </a:lnTo>
                <a:lnTo>
                  <a:pt x="57" y="17"/>
                </a:lnTo>
                <a:lnTo>
                  <a:pt x="126" y="39"/>
                </a:lnTo>
                <a:lnTo>
                  <a:pt x="222" y="64"/>
                </a:lnTo>
                <a:lnTo>
                  <a:pt x="340" y="96"/>
                </a:lnTo>
                <a:lnTo>
                  <a:pt x="482" y="130"/>
                </a:lnTo>
                <a:lnTo>
                  <a:pt x="645" y="167"/>
                </a:lnTo>
                <a:lnTo>
                  <a:pt x="735" y="187"/>
                </a:lnTo>
                <a:lnTo>
                  <a:pt x="830" y="205"/>
                </a:lnTo>
                <a:lnTo>
                  <a:pt x="930" y="223"/>
                </a:lnTo>
                <a:lnTo>
                  <a:pt x="1033" y="243"/>
                </a:lnTo>
                <a:lnTo>
                  <a:pt x="1141" y="262"/>
                </a:lnTo>
                <a:lnTo>
                  <a:pt x="1255" y="280"/>
                </a:lnTo>
                <a:lnTo>
                  <a:pt x="1372" y="297"/>
                </a:lnTo>
                <a:lnTo>
                  <a:pt x="1492" y="314"/>
                </a:lnTo>
                <a:lnTo>
                  <a:pt x="1618" y="330"/>
                </a:lnTo>
                <a:lnTo>
                  <a:pt x="1747" y="346"/>
                </a:lnTo>
                <a:lnTo>
                  <a:pt x="1878" y="360"/>
                </a:lnTo>
                <a:lnTo>
                  <a:pt x="2014" y="371"/>
                </a:lnTo>
                <a:lnTo>
                  <a:pt x="2152" y="383"/>
                </a:lnTo>
                <a:lnTo>
                  <a:pt x="2294" y="393"/>
                </a:lnTo>
                <a:lnTo>
                  <a:pt x="2439" y="400"/>
                </a:lnTo>
                <a:lnTo>
                  <a:pt x="2586" y="405"/>
                </a:lnTo>
                <a:lnTo>
                  <a:pt x="2736" y="408"/>
                </a:lnTo>
                <a:lnTo>
                  <a:pt x="2888" y="410"/>
                </a:lnTo>
                <a:lnTo>
                  <a:pt x="2888" y="410"/>
                </a:lnTo>
                <a:lnTo>
                  <a:pt x="3040" y="408"/>
                </a:lnTo>
                <a:lnTo>
                  <a:pt x="3190" y="405"/>
                </a:lnTo>
                <a:lnTo>
                  <a:pt x="3338" y="400"/>
                </a:lnTo>
                <a:lnTo>
                  <a:pt x="3481" y="393"/>
                </a:lnTo>
                <a:lnTo>
                  <a:pt x="3623" y="383"/>
                </a:lnTo>
                <a:lnTo>
                  <a:pt x="3761" y="371"/>
                </a:lnTo>
                <a:lnTo>
                  <a:pt x="3896" y="360"/>
                </a:lnTo>
                <a:lnTo>
                  <a:pt x="4027" y="346"/>
                </a:lnTo>
                <a:lnTo>
                  <a:pt x="4155" y="330"/>
                </a:lnTo>
                <a:lnTo>
                  <a:pt x="4279" y="314"/>
                </a:lnTo>
                <a:lnTo>
                  <a:pt x="4399" y="297"/>
                </a:lnTo>
                <a:lnTo>
                  <a:pt x="4515" y="280"/>
                </a:lnTo>
                <a:lnTo>
                  <a:pt x="4627" y="262"/>
                </a:lnTo>
                <a:lnTo>
                  <a:pt x="4734" y="243"/>
                </a:lnTo>
                <a:lnTo>
                  <a:pt x="4837" y="223"/>
                </a:lnTo>
                <a:lnTo>
                  <a:pt x="4935" y="205"/>
                </a:lnTo>
                <a:lnTo>
                  <a:pt x="5029" y="187"/>
                </a:lnTo>
                <a:lnTo>
                  <a:pt x="5117" y="167"/>
                </a:lnTo>
                <a:lnTo>
                  <a:pt x="5279" y="130"/>
                </a:lnTo>
                <a:lnTo>
                  <a:pt x="5419" y="96"/>
                </a:lnTo>
                <a:lnTo>
                  <a:pt x="5537" y="64"/>
                </a:lnTo>
                <a:lnTo>
                  <a:pt x="5630" y="39"/>
                </a:lnTo>
                <a:lnTo>
                  <a:pt x="5699" y="17"/>
                </a:lnTo>
                <a:lnTo>
                  <a:pt x="5754" y="0"/>
                </a:lnTo>
                <a:lnTo>
                  <a:pt x="5754" y="1564"/>
                </a:lnTo>
                <a:close/>
              </a:path>
            </a:pathLst>
          </a:custGeom>
          <a:gradFill flip="none" rotWithShape="1">
            <a:gsLst>
              <a:gs pos="0">
                <a:srgbClr val="002060">
                  <a:alpha val="25000"/>
                </a:srgbClr>
              </a:gs>
              <a:gs pos="50000">
                <a:srgbClr val="000000">
                  <a:alpha val="37000"/>
                </a:srgbClr>
              </a:gs>
              <a:gs pos="100000">
                <a:srgbClr val="010113">
                  <a:alpha val="33000"/>
                </a:srgbClr>
              </a:gs>
            </a:gsLst>
            <a:path path="circle">
              <a:fillToRect l="50000" t="50000" r="50000" b="50000"/>
            </a:path>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305739"/>
            <a:endParaRPr lang="en-US" sz="5700" dirty="0">
              <a:solidFill>
                <a:srgbClr val="000000"/>
              </a:solidFill>
              <a:latin typeface="Segoe" pitchFamily="34" charset="0"/>
            </a:endParaRPr>
          </a:p>
        </p:txBody>
      </p:sp>
      <p:sp>
        <p:nvSpPr>
          <p:cNvPr id="2" name="Title 1"/>
          <p:cNvSpPr>
            <a:spLocks noGrp="1"/>
          </p:cNvSpPr>
          <p:nvPr>
            <p:ph type="title"/>
          </p:nvPr>
        </p:nvSpPr>
        <p:spPr/>
        <p:txBody>
          <a:bodyPr/>
          <a:lstStyle/>
          <a:p>
            <a:r>
              <a:rPr smtClean="0"/>
              <a:t>Source Code for .NET Framework Libraries</a:t>
            </a:r>
            <a:endParaRPr lang="en-US" dirty="0"/>
          </a:p>
        </p:txBody>
      </p:sp>
      <p:sp>
        <p:nvSpPr>
          <p:cNvPr id="3" name="Text Placeholder 2"/>
          <p:cNvSpPr>
            <a:spLocks noGrp="1"/>
          </p:cNvSpPr>
          <p:nvPr>
            <p:ph type="body" sz="quarter" idx="10"/>
          </p:nvPr>
        </p:nvSpPr>
        <p:spPr>
          <a:xfrm>
            <a:off x="507868" y="1411553"/>
            <a:ext cx="11173090" cy="1428083"/>
          </a:xfrm>
        </p:spPr>
        <p:txBody>
          <a:bodyPr/>
          <a:lstStyle/>
          <a:p>
            <a:r>
              <a:rPr lang="en-US" dirty="0" smtClean="0"/>
              <a:t>Includes source for .NET Base Class Libraries, ASP.NET, WPF, WCF, Workflow and LINQ libraries</a:t>
            </a:r>
          </a:p>
          <a:p>
            <a:r>
              <a:rPr lang="en-US" dirty="0" smtClean="0"/>
              <a:t>Integrated Visual Studio 2008 debugging support</a:t>
            </a:r>
            <a:endParaRPr lang="en-US" dirty="0"/>
          </a:p>
        </p:txBody>
      </p:sp>
      <p:pic>
        <p:nvPicPr>
          <p:cNvPr id="1026" name="Picture 2" descr="http://www.scottgu.com/blogposts/source/step1.jpg"/>
          <p:cNvPicPr>
            <a:picLocks noChangeAspect="1" noChangeArrowheads="1"/>
          </p:cNvPicPr>
          <p:nvPr/>
        </p:nvPicPr>
        <p:blipFill>
          <a:blip r:embed="rId3"/>
          <a:srcRect/>
          <a:stretch>
            <a:fillRect/>
          </a:stretch>
        </p:blipFill>
        <p:spPr bwMode="auto">
          <a:xfrm>
            <a:off x="379415" y="3197831"/>
            <a:ext cx="5714998" cy="3307745"/>
          </a:xfrm>
          <a:prstGeom prst="rect">
            <a:avLst/>
          </a:prstGeom>
          <a:noFill/>
          <a:effectLst>
            <a:outerShdw blurRad="660400" sx="102000" sy="102000" algn="ctr" rotWithShape="0">
              <a:prstClr val="black">
                <a:alpha val="40000"/>
              </a:prstClr>
            </a:outerShdw>
            <a:reflection blurRad="6350" stA="52000" endA="300" endPos="35000" dir="5400000" sy="-100000" algn="bl" rotWithShape="0"/>
          </a:effectLst>
        </p:spPr>
      </p:pic>
      <p:pic>
        <p:nvPicPr>
          <p:cNvPr id="1028" name="Picture 4" descr="http://www.scottgu.com/blogposts/source/step4.jpg"/>
          <p:cNvPicPr>
            <a:picLocks noChangeAspect="1" noChangeArrowheads="1"/>
          </p:cNvPicPr>
          <p:nvPr/>
        </p:nvPicPr>
        <p:blipFill>
          <a:blip r:embed="rId4"/>
          <a:srcRect/>
          <a:stretch>
            <a:fillRect/>
          </a:stretch>
        </p:blipFill>
        <p:spPr bwMode="auto">
          <a:xfrm>
            <a:off x="6627812" y="3187027"/>
            <a:ext cx="4992822" cy="3442374"/>
          </a:xfrm>
          <a:prstGeom prst="rect">
            <a:avLst/>
          </a:prstGeom>
          <a:noFill/>
          <a:effectLst>
            <a:outerShdw blurRad="660400" sx="102000" sy="102000" algn="ctr" rotWithShape="0">
              <a:prstClr val="black">
                <a:alpha val="40000"/>
              </a:prstClr>
            </a:outerShdw>
            <a:reflection blurRad="6350" stA="52000" endA="300" endPos="35000" dir="5400000" sy="-100000" algn="bl" rotWithShape="0"/>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711015" y="1905001"/>
            <a:ext cx="4113728" cy="1038225"/>
          </a:xfrm>
          <a:prstGeom prst="rect">
            <a:avLst/>
          </a:prstGeom>
          <a:noFill/>
          <a:ln w="9525">
            <a:noFill/>
            <a:miter lim="800000"/>
            <a:headEnd/>
            <a:tailEnd/>
          </a:ln>
        </p:spPr>
      </p:pic>
      <p:sp>
        <p:nvSpPr>
          <p:cNvPr id="10243" name="TextBox 9217"/>
          <p:cNvSpPr txBox="1">
            <a:spLocks noChangeArrowheads="1"/>
          </p:cNvSpPr>
          <p:nvPr/>
        </p:nvSpPr>
        <p:spPr bwMode="auto">
          <a:xfrm>
            <a:off x="2234617" y="3505200"/>
            <a:ext cx="8658458" cy="1219200"/>
          </a:xfrm>
          <a:prstGeom prst="rect">
            <a:avLst/>
          </a:prstGeom>
          <a:noFill/>
          <a:ln w="9525">
            <a:noFill/>
            <a:miter lim="800000"/>
            <a:headEnd/>
            <a:tailEnd/>
          </a:ln>
        </p:spPr>
        <p:txBody>
          <a:bodyPr/>
          <a:lstStyle/>
          <a:p>
            <a:pPr>
              <a:spcBef>
                <a:spcPct val="20000"/>
              </a:spcBef>
            </a:pPr>
            <a:r>
              <a:rPr lang="en-GB" sz="3200" b="1" dirty="0" smtClean="0">
                <a:latin typeface="Segoe"/>
              </a:rPr>
              <a:t>Browsing the ASP.NET Source Code</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228600"/>
            <a:ext cx="11071516" cy="664797"/>
          </a:xfrm>
        </p:spPr>
        <p:txBody>
          <a:bodyPr/>
          <a:lstStyle/>
          <a:p>
            <a:pPr>
              <a:defRPr/>
            </a:pPr>
            <a:r>
              <a:rPr lang="en-US" dirty="0" smtClean="0"/>
              <a:t>IIS </a:t>
            </a:r>
            <a:r>
              <a:rPr lang="en-US" dirty="0" smtClean="0"/>
              <a:t>7.0 and ASP.NET</a:t>
            </a:r>
            <a:endParaRPr lang="en-US" dirty="0"/>
          </a:p>
        </p:txBody>
      </p:sp>
      <p:sp>
        <p:nvSpPr>
          <p:cNvPr id="3" name="Content Placeholder 2"/>
          <p:cNvSpPr>
            <a:spLocks noGrp="1"/>
          </p:cNvSpPr>
          <p:nvPr>
            <p:ph idx="1"/>
          </p:nvPr>
        </p:nvSpPr>
        <p:spPr>
          <a:xfrm>
            <a:off x="509984" y="1306389"/>
            <a:ext cx="10994627" cy="3320909"/>
          </a:xfrm>
        </p:spPr>
        <p:txBody>
          <a:bodyPr/>
          <a:lstStyle/>
          <a:p>
            <a:pPr hangingPunct="1">
              <a:defRPr/>
            </a:pPr>
            <a:r>
              <a:rPr lang="en-US" dirty="0" smtClean="0"/>
              <a:t>Integrated web </a:t>
            </a:r>
            <a:r>
              <a:rPr lang="en-US" dirty="0" smtClean="0"/>
              <a:t>application </a:t>
            </a:r>
            <a:r>
              <a:rPr lang="en-US" dirty="0" smtClean="0"/>
              <a:t>platform</a:t>
            </a:r>
            <a:endParaRPr lang="en-US" dirty="0" smtClean="0"/>
          </a:p>
          <a:p>
            <a:pPr hangingPunct="1">
              <a:buFontTx/>
              <a:buNone/>
              <a:defRPr/>
            </a:pPr>
            <a:endParaRPr lang="en-US" sz="1050" dirty="0" smtClean="0"/>
          </a:p>
          <a:p>
            <a:pPr hangingPunct="1">
              <a:defRPr/>
            </a:pPr>
            <a:r>
              <a:rPr lang="en-US" dirty="0" smtClean="0"/>
              <a:t>Unified administration and management </a:t>
            </a:r>
            <a:r>
              <a:rPr lang="en-US" dirty="0" smtClean="0"/>
              <a:t>of sites and </a:t>
            </a:r>
            <a:r>
              <a:rPr lang="en-US" dirty="0" smtClean="0"/>
              <a:t>apps</a:t>
            </a:r>
            <a:endParaRPr lang="en-US" dirty="0" smtClean="0"/>
          </a:p>
          <a:p>
            <a:pPr hangingPunct="1">
              <a:buFontTx/>
              <a:buNone/>
              <a:defRPr/>
            </a:pPr>
            <a:endParaRPr lang="en-US" sz="1050" dirty="0" smtClean="0"/>
          </a:p>
          <a:p>
            <a:pPr hangingPunct="1">
              <a:defRPr/>
            </a:pPr>
            <a:r>
              <a:rPr lang="en-US" dirty="0" smtClean="0"/>
              <a:t>Dramatically improved extensibility</a:t>
            </a:r>
          </a:p>
          <a:p>
            <a:pPr hangingPunct="1">
              <a:buFontTx/>
              <a:buNone/>
              <a:defRPr/>
            </a:pPr>
            <a:endParaRPr lang="en-US" sz="1050" dirty="0" smtClean="0"/>
          </a:p>
          <a:p>
            <a:pPr hangingPunct="1">
              <a:defRPr/>
            </a:pPr>
            <a:r>
              <a:rPr lang="en-US" dirty="0" smtClean="0"/>
              <a:t>Integrated diagnostics and trouble-shooting</a:t>
            </a:r>
          </a:p>
          <a:p>
            <a:pPr hangingPunct="1">
              <a:buFontTx/>
              <a:buNone/>
              <a:defRPr/>
            </a:pPr>
            <a:endParaRPr lang="en-US" sz="1050" dirty="0" smtClean="0"/>
          </a:p>
          <a:p>
            <a:pPr hangingPunct="1">
              <a:defRPr/>
            </a:pPr>
            <a:r>
              <a:rPr lang="en-US" dirty="0" smtClean="0"/>
              <a:t>Built-in web-farm deployment</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Rectangle 9216"/>
          <p:cNvPicPr>
            <a:picLocks noChangeAspect="1" noChangeArrowheads="1"/>
          </p:cNvPicPr>
          <p:nvPr/>
        </p:nvPicPr>
        <p:blipFill>
          <a:blip r:embed="rId3"/>
          <a:srcRect/>
          <a:stretch>
            <a:fillRect/>
          </a:stretch>
        </p:blipFill>
        <p:spPr bwMode="auto">
          <a:xfrm>
            <a:off x="711015" y="1905001"/>
            <a:ext cx="4113728" cy="1038225"/>
          </a:xfrm>
          <a:prstGeom prst="rect">
            <a:avLst/>
          </a:prstGeom>
          <a:noFill/>
          <a:ln w="9525">
            <a:noFill/>
            <a:miter lim="800000"/>
            <a:headEnd/>
            <a:tailEnd/>
          </a:ln>
        </p:spPr>
      </p:pic>
      <p:sp>
        <p:nvSpPr>
          <p:cNvPr id="10243" name="TextBox 9217"/>
          <p:cNvSpPr txBox="1">
            <a:spLocks noChangeArrowheads="1"/>
          </p:cNvSpPr>
          <p:nvPr/>
        </p:nvSpPr>
        <p:spPr bwMode="auto">
          <a:xfrm>
            <a:off x="2234617" y="3505200"/>
            <a:ext cx="8658458" cy="1219200"/>
          </a:xfrm>
          <a:prstGeom prst="rect">
            <a:avLst/>
          </a:prstGeom>
          <a:noFill/>
          <a:ln w="9525">
            <a:noFill/>
            <a:miter lim="800000"/>
            <a:headEnd/>
            <a:tailEnd/>
          </a:ln>
        </p:spPr>
        <p:txBody>
          <a:bodyPr/>
          <a:lstStyle/>
          <a:p>
            <a:pPr>
              <a:spcBef>
                <a:spcPct val="20000"/>
              </a:spcBef>
            </a:pPr>
            <a:r>
              <a:rPr lang="en-GB" sz="3200" b="1" dirty="0" smtClean="0">
                <a:latin typeface="Segoe"/>
              </a:rPr>
              <a:t>Unified Administration and Configuration</a:t>
            </a:r>
            <a:endParaRPr lang="en-US" sz="3200" b="1" dirty="0">
              <a:latin typeface="Segoe"/>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9984" y="228600"/>
            <a:ext cx="11678841" cy="664797"/>
          </a:xfrm>
        </p:spPr>
        <p:txBody>
          <a:bodyPr/>
          <a:lstStyle/>
          <a:p>
            <a:pPr>
              <a:defRPr/>
            </a:pPr>
            <a:r>
              <a:rPr lang="en-US" dirty="0" smtClean="0"/>
              <a:t>Built-in Web Farm Support</a:t>
            </a:r>
            <a:endParaRPr lang="en-US" dirty="0"/>
          </a:p>
        </p:txBody>
      </p:sp>
      <p:grpSp>
        <p:nvGrpSpPr>
          <p:cNvPr id="3" name="Group 92"/>
          <p:cNvGrpSpPr>
            <a:grpSpLocks/>
          </p:cNvGrpSpPr>
          <p:nvPr/>
        </p:nvGrpSpPr>
        <p:grpSpPr bwMode="auto">
          <a:xfrm>
            <a:off x="3656648" y="1066800"/>
            <a:ext cx="1309876" cy="1570038"/>
            <a:chOff x="3367386" y="1385430"/>
            <a:chExt cx="982940" cy="1570565"/>
          </a:xfrm>
        </p:grpSpPr>
        <p:graphicFrame>
          <p:nvGraphicFramePr>
            <p:cNvPr id="3074" name="Object 2"/>
            <p:cNvGraphicFramePr>
              <a:graphicFrameLocks noChangeAspect="1"/>
            </p:cNvGraphicFramePr>
            <p:nvPr/>
          </p:nvGraphicFramePr>
          <p:xfrm>
            <a:off x="3367386" y="1385430"/>
            <a:ext cx="878792" cy="1570565"/>
          </p:xfrm>
          <a:graphic>
            <a:graphicData uri="http://schemas.openxmlformats.org/presentationml/2006/ole">
              <p:oleObj spid="_x0000_s4102" name="Visio" r:id="rId3" imgW="694014" imgH="1240155" progId="">
                <p:embed/>
              </p:oleObj>
            </a:graphicData>
          </a:graphic>
        </p:graphicFrame>
        <p:sp>
          <p:nvSpPr>
            <p:cNvPr id="6" name="TextBox 5"/>
            <p:cNvSpPr txBox="1"/>
            <p:nvPr/>
          </p:nvSpPr>
          <p:spPr>
            <a:xfrm>
              <a:off x="3644070" y="1804248"/>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4" name="Group 92"/>
          <p:cNvGrpSpPr>
            <a:grpSpLocks/>
          </p:cNvGrpSpPr>
          <p:nvPr/>
        </p:nvGrpSpPr>
        <p:grpSpPr bwMode="auto">
          <a:xfrm>
            <a:off x="3667229" y="2209800"/>
            <a:ext cx="1309875" cy="1570038"/>
            <a:chOff x="3361192" y="1537826"/>
            <a:chExt cx="982940" cy="1570565"/>
          </a:xfrm>
        </p:grpSpPr>
        <p:graphicFrame>
          <p:nvGraphicFramePr>
            <p:cNvPr id="3075" name="Object 3"/>
            <p:cNvGraphicFramePr>
              <a:graphicFrameLocks noChangeAspect="1"/>
            </p:cNvGraphicFramePr>
            <p:nvPr/>
          </p:nvGraphicFramePr>
          <p:xfrm>
            <a:off x="3361192" y="1537826"/>
            <a:ext cx="878792" cy="1570565"/>
          </p:xfrm>
          <a:graphic>
            <a:graphicData uri="http://schemas.openxmlformats.org/presentationml/2006/ole">
              <p:oleObj spid="_x0000_s4101" name="Visio" r:id="rId4" imgW="694014" imgH="1240155" progId="">
                <p:embed/>
              </p:oleObj>
            </a:graphicData>
          </a:graphic>
        </p:graphicFrame>
        <p:sp>
          <p:nvSpPr>
            <p:cNvPr id="9" name="TextBox 8"/>
            <p:cNvSpPr txBox="1"/>
            <p:nvPr/>
          </p:nvSpPr>
          <p:spPr>
            <a:xfrm>
              <a:off x="3637876" y="1956644"/>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5" name="Group 48"/>
          <p:cNvGrpSpPr>
            <a:grpSpLocks/>
          </p:cNvGrpSpPr>
          <p:nvPr/>
        </p:nvGrpSpPr>
        <p:grpSpPr bwMode="auto">
          <a:xfrm>
            <a:off x="10665223" y="3657599"/>
            <a:ext cx="941673" cy="871339"/>
            <a:chOff x="2896068" y="3942149"/>
            <a:chExt cx="706118" cy="870751"/>
          </a:xfrm>
        </p:grpSpPr>
        <p:grpSp>
          <p:nvGrpSpPr>
            <p:cNvPr id="7" name="Group 13"/>
            <p:cNvGrpSpPr>
              <a:grpSpLocks/>
            </p:cNvGrpSpPr>
            <p:nvPr/>
          </p:nvGrpSpPr>
          <p:grpSpPr bwMode="auto">
            <a:xfrm>
              <a:off x="2896068" y="3942149"/>
              <a:ext cx="706118" cy="651178"/>
              <a:chOff x="3546158" y="2660179"/>
              <a:chExt cx="1807066" cy="1704005"/>
            </a:xfrm>
          </p:grpSpPr>
          <p:pic>
            <p:nvPicPr>
              <p:cNvPr id="13" name="Picture 2" descr="D:\Aeshen\Templates\Sample Documents\New Graphics\Hardware\Illustration - Misc Hardware\XML Icons\services_shadow.png"/>
              <p:cNvPicPr>
                <a:picLocks noChangeAspect="1" noChangeArrowheads="1"/>
              </p:cNvPicPr>
              <p:nvPr/>
            </p:nvPicPr>
            <p:blipFill>
              <a:blip r:embed="rId5"/>
              <a:srcRect/>
              <a:stretch>
                <a:fillRect/>
              </a:stretch>
            </p:blipFill>
            <p:spPr bwMode="auto">
              <a:xfrm>
                <a:off x="4281161" y="2660179"/>
                <a:ext cx="913682" cy="913302"/>
              </a:xfrm>
              <a:prstGeom prst="rect">
                <a:avLst/>
              </a:prstGeom>
              <a:noFill/>
              <a:effectLst>
                <a:outerShdw blurRad="50800" dist="38100" dir="2700000" algn="tl" rotWithShape="0">
                  <a:prstClr val="black">
                    <a:alpha val="40000"/>
                  </a:prstClr>
                </a:outerShdw>
              </a:effectLst>
            </p:spPr>
          </p:pic>
          <p:pic>
            <p:nvPicPr>
              <p:cNvPr id="3103" name="Picture 13" descr="D:\Aeshen\Templates\Sample Documents\New Graphics\Hardware\Illustration - Misc Hardware\XML Icons\Signed Doc.png"/>
              <p:cNvPicPr>
                <a:picLocks noChangeAspect="1" noChangeArrowheads="1"/>
              </p:cNvPicPr>
              <p:nvPr/>
            </p:nvPicPr>
            <p:blipFill>
              <a:blip r:embed="rId6"/>
              <a:srcRect/>
              <a:stretch>
                <a:fillRect/>
              </a:stretch>
            </p:blipFill>
            <p:spPr bwMode="auto">
              <a:xfrm>
                <a:off x="3546158" y="2770911"/>
                <a:ext cx="1807066" cy="1593273"/>
              </a:xfrm>
              <a:prstGeom prst="rect">
                <a:avLst/>
              </a:prstGeom>
              <a:noFill/>
              <a:ln w="9525">
                <a:noFill/>
                <a:miter lim="800000"/>
                <a:headEnd/>
                <a:tailEnd/>
              </a:ln>
            </p:spPr>
          </p:pic>
        </p:grpSp>
        <p:sp>
          <p:nvSpPr>
            <p:cNvPr id="12" name="TextBox 11"/>
            <p:cNvSpPr txBox="1"/>
            <p:nvPr/>
          </p:nvSpPr>
          <p:spPr>
            <a:xfrm>
              <a:off x="2992860" y="4505331"/>
              <a:ext cx="582347" cy="307569"/>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400" b="1" dirty="0"/>
                <a:t>App</a:t>
              </a:r>
            </a:p>
          </p:txBody>
        </p:sp>
      </p:grpSp>
      <p:grpSp>
        <p:nvGrpSpPr>
          <p:cNvPr id="8" name="Group 122"/>
          <p:cNvGrpSpPr>
            <a:grpSpLocks/>
          </p:cNvGrpSpPr>
          <p:nvPr/>
        </p:nvGrpSpPr>
        <p:grpSpPr bwMode="auto">
          <a:xfrm>
            <a:off x="8212947" y="3712029"/>
            <a:ext cx="1625177" cy="823715"/>
            <a:chOff x="2092352" y="3975633"/>
            <a:chExt cx="1218885" cy="824429"/>
          </a:xfrm>
        </p:grpSpPr>
        <p:pic>
          <p:nvPicPr>
            <p:cNvPr id="3098" name="Picture 5" descr="\\eventsql\dvd27\Clip_Installer\DVD_ART\Artwork_Imagery\Shapes and Graphics\documents folders Pages\xml sheet.png"/>
            <p:cNvPicPr>
              <a:picLocks noChangeAspect="1" noChangeArrowheads="1"/>
            </p:cNvPicPr>
            <p:nvPr/>
          </p:nvPicPr>
          <p:blipFill>
            <a:blip r:embed="rId7"/>
            <a:srcRect/>
            <a:stretch>
              <a:fillRect/>
            </a:stretch>
          </p:blipFill>
          <p:spPr bwMode="auto">
            <a:xfrm>
              <a:off x="2343595" y="3975633"/>
              <a:ext cx="526040" cy="597478"/>
            </a:xfrm>
            <a:prstGeom prst="rect">
              <a:avLst/>
            </a:prstGeom>
            <a:noFill/>
            <a:ln w="9525">
              <a:noFill/>
              <a:miter lim="800000"/>
              <a:headEnd/>
              <a:tailEnd/>
            </a:ln>
          </p:spPr>
        </p:pic>
        <p:sp>
          <p:nvSpPr>
            <p:cNvPr id="17" name="TextBox 16"/>
            <p:cNvSpPr txBox="1"/>
            <p:nvPr/>
          </p:nvSpPr>
          <p:spPr>
            <a:xfrm>
              <a:off x="2092352" y="4492018"/>
              <a:ext cx="1218885" cy="308044"/>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400" b="1" dirty="0"/>
                <a:t>Web.config</a:t>
              </a:r>
            </a:p>
          </p:txBody>
        </p:sp>
      </p:grpSp>
      <p:sp>
        <p:nvSpPr>
          <p:cNvPr id="18" name="TextBox 17"/>
          <p:cNvSpPr txBox="1"/>
          <p:nvPr/>
        </p:nvSpPr>
        <p:spPr>
          <a:xfrm>
            <a:off x="304721" y="1905000"/>
            <a:ext cx="3351927" cy="369332"/>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b="1" dirty="0">
                <a:solidFill>
                  <a:srgbClr val="FFC000"/>
                </a:solidFill>
                <a:effectLst>
                  <a:outerShdw blurRad="38100" dist="38100" dir="2700000" algn="tl">
                    <a:srgbClr val="000000">
                      <a:alpha val="43137"/>
                    </a:srgbClr>
                  </a:outerShdw>
                </a:effectLst>
              </a:rPr>
              <a:t>Stateless Front End Servers</a:t>
            </a:r>
          </a:p>
        </p:txBody>
      </p:sp>
      <p:grpSp>
        <p:nvGrpSpPr>
          <p:cNvPr id="10" name="Group 92"/>
          <p:cNvGrpSpPr>
            <a:grpSpLocks/>
          </p:cNvGrpSpPr>
          <p:nvPr/>
        </p:nvGrpSpPr>
        <p:grpSpPr bwMode="auto">
          <a:xfrm>
            <a:off x="3656648" y="3382964"/>
            <a:ext cx="1309876" cy="1570037"/>
            <a:chOff x="3367386" y="1643665"/>
            <a:chExt cx="982940" cy="1570565"/>
          </a:xfrm>
        </p:grpSpPr>
        <p:graphicFrame>
          <p:nvGraphicFramePr>
            <p:cNvPr id="3076" name="Object 4"/>
            <p:cNvGraphicFramePr>
              <a:graphicFrameLocks noChangeAspect="1"/>
            </p:cNvGraphicFramePr>
            <p:nvPr/>
          </p:nvGraphicFramePr>
          <p:xfrm>
            <a:off x="3367386" y="1643665"/>
            <a:ext cx="878792" cy="1570565"/>
          </p:xfrm>
          <a:graphic>
            <a:graphicData uri="http://schemas.openxmlformats.org/presentationml/2006/ole">
              <p:oleObj spid="_x0000_s4100" name="Visio" r:id="rId8" imgW="694014" imgH="1240155" progId="">
                <p:embed/>
              </p:oleObj>
            </a:graphicData>
          </a:graphic>
        </p:graphicFrame>
        <p:sp>
          <p:nvSpPr>
            <p:cNvPr id="21" name="TextBox 20"/>
            <p:cNvSpPr txBox="1"/>
            <p:nvPr/>
          </p:nvSpPr>
          <p:spPr>
            <a:xfrm>
              <a:off x="3644070" y="2062483"/>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11" name="Group 92"/>
          <p:cNvGrpSpPr>
            <a:grpSpLocks/>
          </p:cNvGrpSpPr>
          <p:nvPr/>
        </p:nvGrpSpPr>
        <p:grpSpPr bwMode="auto">
          <a:xfrm>
            <a:off x="3758221" y="4572000"/>
            <a:ext cx="1320456" cy="1570038"/>
            <a:chOff x="3388171" y="1717935"/>
            <a:chExt cx="990600" cy="1570565"/>
          </a:xfrm>
        </p:grpSpPr>
        <p:graphicFrame>
          <p:nvGraphicFramePr>
            <p:cNvPr id="3077" name="Object 5"/>
            <p:cNvGraphicFramePr>
              <a:graphicFrameLocks noChangeAspect="1"/>
            </p:cNvGraphicFramePr>
            <p:nvPr/>
          </p:nvGraphicFramePr>
          <p:xfrm>
            <a:off x="3388171" y="1717935"/>
            <a:ext cx="878792" cy="1570565"/>
          </p:xfrm>
          <a:graphic>
            <a:graphicData uri="http://schemas.openxmlformats.org/presentationml/2006/ole">
              <p:oleObj spid="_x0000_s4099" name="Visio" r:id="rId9" imgW="694014" imgH="1240155" progId="">
                <p:embed/>
              </p:oleObj>
            </a:graphicData>
          </a:graphic>
        </p:graphicFrame>
        <p:sp>
          <p:nvSpPr>
            <p:cNvPr id="24" name="TextBox 23"/>
            <p:cNvSpPr txBox="1"/>
            <p:nvPr/>
          </p:nvSpPr>
          <p:spPr>
            <a:xfrm>
              <a:off x="3672515" y="2175135"/>
              <a:ext cx="706256" cy="369332"/>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800" b="1" dirty="0">
                  <a:solidFill>
                    <a:schemeClr val="bg2"/>
                  </a:solidFill>
                </a:rPr>
                <a:t>IIS 7</a:t>
              </a:r>
            </a:p>
          </p:txBody>
        </p:sp>
      </p:grpSp>
      <p:grpSp>
        <p:nvGrpSpPr>
          <p:cNvPr id="14" name="Group 24"/>
          <p:cNvGrpSpPr>
            <a:grpSpLocks/>
          </p:cNvGrpSpPr>
          <p:nvPr/>
        </p:nvGrpSpPr>
        <p:grpSpPr bwMode="auto">
          <a:xfrm>
            <a:off x="4433263" y="2452689"/>
            <a:ext cx="2524525" cy="1978025"/>
            <a:chOff x="5137169" y="1514286"/>
            <a:chExt cx="1894174" cy="1977386"/>
          </a:xfrm>
        </p:grpSpPr>
        <p:pic>
          <p:nvPicPr>
            <p:cNvPr id="3092" name="Rectangle 929816"/>
            <p:cNvPicPr>
              <a:picLocks noChangeArrowheads="1"/>
            </p:cNvPicPr>
            <p:nvPr/>
          </p:nvPicPr>
          <p:blipFill>
            <a:blip r:embed="rId10"/>
            <a:srcRect b="-63635"/>
            <a:stretch>
              <a:fillRect/>
            </a:stretch>
          </p:blipFill>
          <p:spPr bwMode="auto">
            <a:xfrm rot="9294660" flipV="1">
              <a:off x="5248823" y="2453575"/>
              <a:ext cx="1782520" cy="281556"/>
            </a:xfrm>
            <a:prstGeom prst="rect">
              <a:avLst/>
            </a:prstGeom>
            <a:noFill/>
            <a:ln w="9525">
              <a:noFill/>
              <a:miter lim="800000"/>
              <a:headEnd/>
              <a:tailEnd/>
            </a:ln>
          </p:spPr>
        </p:pic>
        <p:pic>
          <p:nvPicPr>
            <p:cNvPr id="3093" name="Rectangle 929816"/>
            <p:cNvPicPr>
              <a:picLocks noChangeArrowheads="1"/>
            </p:cNvPicPr>
            <p:nvPr/>
          </p:nvPicPr>
          <p:blipFill>
            <a:blip r:embed="rId10"/>
            <a:srcRect b="-63635"/>
            <a:stretch>
              <a:fillRect/>
            </a:stretch>
          </p:blipFill>
          <p:spPr bwMode="auto">
            <a:xfrm rot="10800000" flipV="1">
              <a:off x="5392605" y="1956766"/>
              <a:ext cx="1620403" cy="328756"/>
            </a:xfrm>
            <a:prstGeom prst="rect">
              <a:avLst/>
            </a:prstGeom>
            <a:noFill/>
            <a:ln w="9525">
              <a:noFill/>
              <a:miter lim="800000"/>
              <a:headEnd/>
              <a:tailEnd/>
            </a:ln>
          </p:spPr>
        </p:pic>
        <p:pic>
          <p:nvPicPr>
            <p:cNvPr id="3094" name="Rectangle 929816"/>
            <p:cNvPicPr>
              <a:picLocks noChangeArrowheads="1"/>
            </p:cNvPicPr>
            <p:nvPr/>
          </p:nvPicPr>
          <p:blipFill>
            <a:blip r:embed="rId10"/>
            <a:srcRect b="-63635"/>
            <a:stretch>
              <a:fillRect/>
            </a:stretch>
          </p:blipFill>
          <p:spPr bwMode="auto">
            <a:xfrm rot="12359585" flipV="1">
              <a:off x="5137169" y="1514286"/>
              <a:ext cx="1893763" cy="380848"/>
            </a:xfrm>
            <a:prstGeom prst="rect">
              <a:avLst/>
            </a:prstGeom>
            <a:noFill/>
            <a:ln w="9525">
              <a:noFill/>
              <a:miter lim="800000"/>
              <a:headEnd/>
              <a:tailEnd/>
            </a:ln>
          </p:spPr>
        </p:pic>
        <p:pic>
          <p:nvPicPr>
            <p:cNvPr id="3095" name="Rectangle 929816"/>
            <p:cNvPicPr>
              <a:picLocks noChangeArrowheads="1"/>
            </p:cNvPicPr>
            <p:nvPr/>
          </p:nvPicPr>
          <p:blipFill>
            <a:blip r:embed="rId10"/>
            <a:srcRect b="-63635"/>
            <a:stretch>
              <a:fillRect/>
            </a:stretch>
          </p:blipFill>
          <p:spPr bwMode="auto">
            <a:xfrm rot="8208438" flipV="1">
              <a:off x="5246103" y="3222900"/>
              <a:ext cx="1760393" cy="268772"/>
            </a:xfrm>
            <a:prstGeom prst="rect">
              <a:avLst/>
            </a:prstGeom>
            <a:noFill/>
            <a:ln w="9525">
              <a:noFill/>
              <a:miter lim="800000"/>
              <a:headEnd/>
              <a:tailEnd/>
            </a:ln>
          </p:spPr>
        </p:pic>
      </p:grpSp>
      <p:grpSp>
        <p:nvGrpSpPr>
          <p:cNvPr id="15" name="Group 102"/>
          <p:cNvGrpSpPr>
            <a:grpSpLocks/>
          </p:cNvGrpSpPr>
          <p:nvPr/>
        </p:nvGrpSpPr>
        <p:grpSpPr bwMode="auto">
          <a:xfrm>
            <a:off x="6602280" y="2819400"/>
            <a:ext cx="1151167" cy="1225550"/>
            <a:chOff x="6921068" y="2078140"/>
            <a:chExt cx="863166" cy="1225550"/>
          </a:xfrm>
        </p:grpSpPr>
        <p:graphicFrame>
          <p:nvGraphicFramePr>
            <p:cNvPr id="3078" name="Object 6"/>
            <p:cNvGraphicFramePr>
              <a:graphicFrameLocks noChangeAspect="1"/>
            </p:cNvGraphicFramePr>
            <p:nvPr/>
          </p:nvGraphicFramePr>
          <p:xfrm>
            <a:off x="6921068" y="2078140"/>
            <a:ext cx="701675" cy="1225550"/>
          </p:xfrm>
          <a:graphic>
            <a:graphicData uri="http://schemas.openxmlformats.org/presentationml/2006/ole">
              <p:oleObj spid="_x0000_s4098" name="Visio" r:id="rId11" imgW="701842" imgH="1225829" progId="">
                <p:embed/>
              </p:oleObj>
            </a:graphicData>
          </a:graphic>
        </p:graphicFrame>
        <p:sp>
          <p:nvSpPr>
            <p:cNvPr id="35" name="TextBox 34"/>
            <p:cNvSpPr txBox="1"/>
            <p:nvPr/>
          </p:nvSpPr>
          <p:spPr>
            <a:xfrm>
              <a:off x="7077978" y="2391730"/>
              <a:ext cx="706256" cy="338554"/>
            </a:xfrm>
            <a:prstGeom prst="rect">
              <a:avLst/>
            </a:prstGeom>
            <a:noFill/>
            <a:effectLst>
              <a:outerShdw dist="50800" sx="1000" sy="1000" algn="ctr" rotWithShape="0">
                <a:schemeClr val="bg1">
                  <a:lumMod val="50000"/>
                </a:schemeClr>
              </a:outerShdw>
            </a:effectLst>
            <a:scene3d>
              <a:camera prst="isometricRightUp"/>
              <a:lightRig rig="threePt" dir="t"/>
            </a:scene3d>
          </p:spPr>
          <p:txBody>
            <a:bodyPr>
              <a:spAutoFit/>
            </a:bodyPr>
            <a:lstStyle/>
            <a:p>
              <a:pPr>
                <a:defRPr/>
              </a:pPr>
              <a:r>
                <a:rPr lang="en-US" sz="1600" b="1" dirty="0">
                  <a:solidFill>
                    <a:schemeClr val="bg2"/>
                  </a:solidFill>
                </a:rPr>
                <a:t>UNC</a:t>
              </a:r>
            </a:p>
          </p:txBody>
        </p:sp>
      </p:grpSp>
      <p:sp>
        <p:nvSpPr>
          <p:cNvPr id="36" name="TextBox 35"/>
          <p:cNvSpPr txBox="1"/>
          <p:nvPr/>
        </p:nvSpPr>
        <p:spPr>
          <a:xfrm>
            <a:off x="7821163" y="2514601"/>
            <a:ext cx="4164515" cy="646331"/>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b="1" dirty="0">
                <a:solidFill>
                  <a:srgbClr val="35EB4B"/>
                </a:solidFill>
                <a:effectLst>
                  <a:outerShdw blurRad="38100" dist="38100" dir="2700000" algn="tl">
                    <a:srgbClr val="000000">
                      <a:alpha val="43137"/>
                    </a:srgbClr>
                  </a:outerShdw>
                </a:effectLst>
              </a:rPr>
              <a:t>Shared Configuration, </a:t>
            </a:r>
            <a:endParaRPr lang="en-US" b="1" dirty="0" smtClean="0">
              <a:solidFill>
                <a:srgbClr val="35EB4B"/>
              </a:solidFill>
              <a:effectLst>
                <a:outerShdw blurRad="38100" dist="38100" dir="2700000" algn="tl">
                  <a:srgbClr val="000000">
                    <a:alpha val="43137"/>
                  </a:srgbClr>
                </a:outerShdw>
              </a:effectLst>
            </a:endParaRPr>
          </a:p>
          <a:p>
            <a:pPr>
              <a:defRPr/>
            </a:pPr>
            <a:r>
              <a:rPr lang="en-US" b="1" dirty="0" smtClean="0">
                <a:solidFill>
                  <a:srgbClr val="35EB4B"/>
                </a:solidFill>
                <a:effectLst>
                  <a:outerShdw blurRad="38100" dist="38100" dir="2700000" algn="tl">
                    <a:srgbClr val="000000">
                      <a:alpha val="43137"/>
                    </a:srgbClr>
                  </a:outerShdw>
                </a:effectLst>
              </a:rPr>
              <a:t>App Code and Content</a:t>
            </a:r>
            <a:endParaRPr lang="en-US" b="1" dirty="0">
              <a:solidFill>
                <a:srgbClr val="35EB4B"/>
              </a:solidFill>
              <a:effectLst>
                <a:outerShdw blurRad="38100" dist="38100" dir="2700000" algn="tl">
                  <a:srgbClr val="000000">
                    <a:alpha val="43137"/>
                  </a:srgbClr>
                </a:outerShdw>
              </a:effectLst>
            </a:endParaRPr>
          </a:p>
        </p:txBody>
      </p:sp>
      <p:sp>
        <p:nvSpPr>
          <p:cNvPr id="38" name="TextBox 37"/>
          <p:cNvSpPr txBox="1"/>
          <p:nvPr/>
        </p:nvSpPr>
        <p:spPr>
          <a:xfrm>
            <a:off x="3351927" y="6019800"/>
            <a:ext cx="2031471" cy="369888"/>
          </a:xfrm>
          <a:prstGeom prst="rect">
            <a:avLst/>
          </a:prstGeom>
          <a:noFill/>
          <a:effectLst>
            <a:outerShdw blurRad="50800" dist="50800" dir="5400000" algn="ctr" rotWithShape="0">
              <a:schemeClr val="bg1">
                <a:lumMod val="50000"/>
              </a:schemeClr>
            </a:outerShdw>
          </a:effectLst>
        </p:spPr>
        <p:txBody>
          <a:bodyPr>
            <a:spAutoFit/>
          </a:bodyPr>
          <a:lstStyle/>
          <a:p>
            <a:pPr>
              <a:defRPr/>
            </a:pPr>
            <a:r>
              <a:rPr lang="en-US" sz="1800" b="1" dirty="0"/>
              <a:t>Web Farm</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ASP.NET Enhancements this Year</a:t>
            </a:r>
            <a:endParaRPr lang="en-US" dirty="0"/>
          </a:p>
        </p:txBody>
      </p:sp>
      <p:sp>
        <p:nvSpPr>
          <p:cNvPr id="3" name="Text Placeholder 2"/>
          <p:cNvSpPr>
            <a:spLocks noGrp="1"/>
          </p:cNvSpPr>
          <p:nvPr>
            <p:ph type="body" sz="quarter" idx="10"/>
          </p:nvPr>
        </p:nvSpPr>
        <p:spPr>
          <a:xfrm>
            <a:off x="507868" y="1411552"/>
            <a:ext cx="10463344" cy="3262432"/>
          </a:xfrm>
        </p:spPr>
        <p:txBody>
          <a:bodyPr/>
          <a:lstStyle/>
          <a:p>
            <a:pPr>
              <a:buFont typeface="Arial" pitchFamily="34" charset="0"/>
              <a:buChar char="•"/>
            </a:pPr>
            <a:r>
              <a:rPr lang="en-US" sz="4000" dirty="0" smtClean="0"/>
              <a:t>More AJAX</a:t>
            </a:r>
          </a:p>
          <a:p>
            <a:pPr>
              <a:buFont typeface="Arial" pitchFamily="34" charset="0"/>
              <a:buChar char="•"/>
            </a:pPr>
            <a:endParaRPr lang="en-US" sz="4000" dirty="0" smtClean="0"/>
          </a:p>
          <a:p>
            <a:pPr>
              <a:buFont typeface="Arial" pitchFamily="34" charset="0"/>
              <a:buChar char="•"/>
            </a:pPr>
            <a:r>
              <a:rPr lang="en-US" sz="4000" dirty="0" smtClean="0"/>
              <a:t>Dynamic Data</a:t>
            </a:r>
          </a:p>
          <a:p>
            <a:pPr>
              <a:buFont typeface="Arial" pitchFamily="34" charset="0"/>
              <a:buChar char="•"/>
            </a:pPr>
            <a:endParaRPr lang="en-US" sz="4000" dirty="0" smtClean="0"/>
          </a:p>
          <a:p>
            <a:pPr>
              <a:buFont typeface="Arial" pitchFamily="34" charset="0"/>
              <a:buChar char="•"/>
            </a:pPr>
            <a:r>
              <a:rPr lang="en-US" sz="4000" dirty="0" smtClean="0"/>
              <a:t>Model View Controller</a:t>
            </a:r>
            <a:endParaRPr lang="en-US" sz="4000"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latform_Strategy_Event_2007_template_v10_orange">
  <a:themeElements>
    <a:clrScheme name="Platform Strategy Summit colors">
      <a:dk1>
        <a:srgbClr val="000000"/>
      </a:dk1>
      <a:lt1>
        <a:srgbClr val="FFFFFF"/>
      </a:lt1>
      <a:dk2>
        <a:srgbClr val="813723"/>
      </a:dk2>
      <a:lt2>
        <a:srgbClr val="FFFFFF"/>
      </a:lt2>
      <a:accent1>
        <a:srgbClr val="EDBD37"/>
      </a:accent1>
      <a:accent2>
        <a:srgbClr val="3DCE32"/>
      </a:accent2>
      <a:accent3>
        <a:srgbClr val="ED802F"/>
      </a:accent3>
      <a:accent4>
        <a:srgbClr val="0070C0"/>
      </a:accent4>
      <a:accent5>
        <a:srgbClr val="595959"/>
      </a:accent5>
      <a:accent6>
        <a:srgbClr val="713791"/>
      </a:accent6>
      <a:hlink>
        <a:srgbClr val="F0ED7B"/>
      </a:hlink>
      <a:folHlink>
        <a:srgbClr val="F3EB4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2_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AFAE5940D3DC40A48535DB9F262E52" ma:contentTypeVersion="0" ma:contentTypeDescription="Create a new document." ma:contentTypeScope="" ma:versionID="5de4a23bdcff75afdf2db71db03fb767">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697BCE22-DBEE-409F-ACE8-4ADF08C71777}">
  <ds:schemaRefs>
    <ds:schemaRef ds:uri="http://schemas.microsoft.com/sharepoint/v3/contenttype/forms"/>
  </ds:schemaRefs>
</ds:datastoreItem>
</file>

<file path=customXml/itemProps2.xml><?xml version="1.0" encoding="utf-8"?>
<ds:datastoreItem xmlns:ds="http://schemas.openxmlformats.org/officeDocument/2006/customXml" ds:itemID="{52CF80B3-ECD9-4DF4-BB93-4B2DAF2F58B8}">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1CD95B88-DE85-44C5-8F84-E1C3C67ED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Platform_Strategy_2007_Template_V09</Template>
  <TotalTime>1958</TotalTime>
  <Words>621</Words>
  <Application>Microsoft Office PowerPoint</Application>
  <PresentationFormat>Custom</PresentationFormat>
  <Paragraphs>129</Paragraphs>
  <Slides>23</Slides>
  <Notes>8</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26" baseType="lpstr">
      <vt:lpstr>Platform_Strategy_Event_2007_template_v10_orange</vt:lpstr>
      <vt:lpstr>2_White with Courier font for code slides</vt:lpstr>
      <vt:lpstr>Visio</vt:lpstr>
      <vt:lpstr>ASP.NET and Silverlight</vt:lpstr>
      <vt:lpstr>Slide 2</vt:lpstr>
      <vt:lpstr>Visual Studio 2008 and ASP.NET 3.5</vt:lpstr>
      <vt:lpstr>Source Code for .NET Framework Libraries</vt:lpstr>
      <vt:lpstr>Slide 5</vt:lpstr>
      <vt:lpstr>IIS 7.0 and ASP.NET</vt:lpstr>
      <vt:lpstr>Slide 7</vt:lpstr>
      <vt:lpstr>Built-in Web Farm Support</vt:lpstr>
      <vt:lpstr>ASP.NET Enhancements this Year</vt:lpstr>
      <vt:lpstr>Slide 10</vt:lpstr>
      <vt:lpstr>ASP.NET MVC is…</vt:lpstr>
      <vt:lpstr>How ASP.NET MVC Works</vt:lpstr>
      <vt:lpstr>Slide 13</vt:lpstr>
      <vt:lpstr>.NET Continuum</vt:lpstr>
      <vt:lpstr>Silverlight 2</vt:lpstr>
      <vt:lpstr>Slide 16</vt:lpstr>
      <vt:lpstr>the dev-igner</vt:lpstr>
      <vt:lpstr>Slide 18</vt:lpstr>
      <vt:lpstr>Slide 19</vt:lpstr>
      <vt:lpstr>Slide 20</vt:lpstr>
      <vt:lpstr>Slide 21</vt:lpstr>
      <vt:lpstr>Summary</vt:lpstr>
      <vt:lpstr>Slide 23</vt:lpstr>
    </vt:vector>
  </TitlesOfParts>
  <Manager>&lt;Content Manager Name Here&gt;</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Developer Tools and Runtimes Roadmap</dc:title>
  <dc:subject>Platform Strategy Review 2007</dc:subject>
  <dc:creator>Scott Guthrie</dc:creator>
  <dc:description>Template: Ross Swartwout, Artitudes Design Inc.
Formatting: Artitudes Design Inc.
Event Date: October 16-17
Event Location: Redmond, WA
Audience:</dc:description>
  <cp:lastModifiedBy>scottgu</cp:lastModifiedBy>
  <cp:revision>187</cp:revision>
  <dcterms:created xsi:type="dcterms:W3CDTF">2007-09-11T13:58:53Z</dcterms:created>
  <dcterms:modified xsi:type="dcterms:W3CDTF">2008-04-20T20:11:57Z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0x010100BEAFAE5940D3DC40A48535DB9F262E52</vt:lpwstr>
  </property>
</Properties>
</file>