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36"/>
  </p:notesMasterIdLst>
  <p:handoutMasterIdLst>
    <p:handoutMasterId r:id="rId37"/>
  </p:handoutMasterIdLst>
  <p:sldIdLst>
    <p:sldId id="386" r:id="rId2"/>
    <p:sldId id="450" r:id="rId3"/>
    <p:sldId id="451" r:id="rId4"/>
    <p:sldId id="383" r:id="rId5"/>
    <p:sldId id="452" r:id="rId6"/>
    <p:sldId id="426" r:id="rId7"/>
    <p:sldId id="427" r:id="rId8"/>
    <p:sldId id="408" r:id="rId9"/>
    <p:sldId id="394" r:id="rId10"/>
    <p:sldId id="458" r:id="rId11"/>
    <p:sldId id="409" r:id="rId12"/>
    <p:sldId id="430" r:id="rId13"/>
    <p:sldId id="431" r:id="rId14"/>
    <p:sldId id="432" r:id="rId15"/>
    <p:sldId id="433" r:id="rId16"/>
    <p:sldId id="410" r:id="rId17"/>
    <p:sldId id="428" r:id="rId18"/>
    <p:sldId id="416" r:id="rId19"/>
    <p:sldId id="459" r:id="rId20"/>
    <p:sldId id="460" r:id="rId21"/>
    <p:sldId id="461" r:id="rId22"/>
    <p:sldId id="462" r:id="rId23"/>
    <p:sldId id="463" r:id="rId24"/>
    <p:sldId id="464" r:id="rId25"/>
    <p:sldId id="465" r:id="rId26"/>
    <p:sldId id="466" r:id="rId27"/>
    <p:sldId id="467" r:id="rId28"/>
    <p:sldId id="468" r:id="rId29"/>
    <p:sldId id="469" r:id="rId30"/>
    <p:sldId id="470" r:id="rId31"/>
    <p:sldId id="471" r:id="rId32"/>
    <p:sldId id="472" r:id="rId33"/>
    <p:sldId id="457" r:id="rId34"/>
    <p:sldId id="271" r:id="rId35"/>
  </p:sldIdLst>
  <p:sldSz cx="9144000" cy="6858000" type="screen4x3"/>
  <p:notesSz cx="6858000" cy="9144000"/>
  <p:defaultTextStyle>
    <a:defPPr>
      <a:defRPr lang="en-US"/>
    </a:defPPr>
    <a:lvl1pPr marL="0" algn="l" defTabSz="914327" rtl="0" eaLnBrk="1" latinLnBrk="0" hangingPunct="1">
      <a:defRPr sz="1800" kern="1200">
        <a:solidFill>
          <a:schemeClr val="tx1"/>
        </a:solidFill>
        <a:latin typeface="+mn-lt"/>
        <a:ea typeface="+mn-ea"/>
        <a:cs typeface="+mn-cs"/>
      </a:defRPr>
    </a:lvl1pPr>
    <a:lvl2pPr marL="457163" algn="l" defTabSz="914327" rtl="0" eaLnBrk="1" latinLnBrk="0" hangingPunct="1">
      <a:defRPr sz="1800" kern="1200">
        <a:solidFill>
          <a:schemeClr val="tx1"/>
        </a:solidFill>
        <a:latin typeface="+mn-lt"/>
        <a:ea typeface="+mn-ea"/>
        <a:cs typeface="+mn-cs"/>
      </a:defRPr>
    </a:lvl2pPr>
    <a:lvl3pPr marL="914327" algn="l" defTabSz="914327" rtl="0" eaLnBrk="1" latinLnBrk="0" hangingPunct="1">
      <a:defRPr sz="1800" kern="1200">
        <a:solidFill>
          <a:schemeClr val="tx1"/>
        </a:solidFill>
        <a:latin typeface="+mn-lt"/>
        <a:ea typeface="+mn-ea"/>
        <a:cs typeface="+mn-cs"/>
      </a:defRPr>
    </a:lvl3pPr>
    <a:lvl4pPr marL="1371490" algn="l" defTabSz="914327" rtl="0" eaLnBrk="1" latinLnBrk="0" hangingPunct="1">
      <a:defRPr sz="1800" kern="1200">
        <a:solidFill>
          <a:schemeClr val="tx1"/>
        </a:solidFill>
        <a:latin typeface="+mn-lt"/>
        <a:ea typeface="+mn-ea"/>
        <a:cs typeface="+mn-cs"/>
      </a:defRPr>
    </a:lvl4pPr>
    <a:lvl5pPr marL="1828654" algn="l" defTabSz="914327" rtl="0" eaLnBrk="1" latinLnBrk="0" hangingPunct="1">
      <a:defRPr sz="1800" kern="1200">
        <a:solidFill>
          <a:schemeClr val="tx1"/>
        </a:solidFill>
        <a:latin typeface="+mn-lt"/>
        <a:ea typeface="+mn-ea"/>
        <a:cs typeface="+mn-cs"/>
      </a:defRPr>
    </a:lvl5pPr>
    <a:lvl6pPr marL="2285818" algn="l" defTabSz="914327" rtl="0" eaLnBrk="1" latinLnBrk="0" hangingPunct="1">
      <a:defRPr sz="1800" kern="1200">
        <a:solidFill>
          <a:schemeClr val="tx1"/>
        </a:solidFill>
        <a:latin typeface="+mn-lt"/>
        <a:ea typeface="+mn-ea"/>
        <a:cs typeface="+mn-cs"/>
      </a:defRPr>
    </a:lvl6pPr>
    <a:lvl7pPr marL="2742980" algn="l" defTabSz="914327" rtl="0" eaLnBrk="1" latinLnBrk="0" hangingPunct="1">
      <a:defRPr sz="1800" kern="1200">
        <a:solidFill>
          <a:schemeClr val="tx1"/>
        </a:solidFill>
        <a:latin typeface="+mn-lt"/>
        <a:ea typeface="+mn-ea"/>
        <a:cs typeface="+mn-cs"/>
      </a:defRPr>
    </a:lvl7pPr>
    <a:lvl8pPr marL="3200144" algn="l" defTabSz="914327" rtl="0" eaLnBrk="1" latinLnBrk="0" hangingPunct="1">
      <a:defRPr sz="1800" kern="1200">
        <a:solidFill>
          <a:schemeClr val="tx1"/>
        </a:solidFill>
        <a:latin typeface="+mn-lt"/>
        <a:ea typeface="+mn-ea"/>
        <a:cs typeface="+mn-cs"/>
      </a:defRPr>
    </a:lvl8pPr>
    <a:lvl9pPr marL="3657308" algn="l" defTabSz="914327"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Littlejohn" initials="HL" lastIdx="1" clrIdx="0"/>
  <p:cmAuthor id="1" name="Eric Woersching" initials="EW"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27728D"/>
    <a:srgbClr val="3BA4C9"/>
    <a:srgbClr val="000000"/>
    <a:srgbClr val="CC9900"/>
    <a:srgbClr val="FFCC00"/>
    <a:srgbClr val="FFCC99"/>
    <a:srgbClr val="FF9900"/>
    <a:srgbClr val="FFCC66"/>
    <a:srgbClr val="9966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575" autoAdjust="0"/>
    <p:restoredTop sz="94660"/>
  </p:normalViewPr>
  <p:slideViewPr>
    <p:cSldViewPr snapToGrid="0">
      <p:cViewPr varScale="1">
        <p:scale>
          <a:sx n="132" d="100"/>
          <a:sy n="132" d="100"/>
        </p:scale>
        <p:origin x="-168" y="-96"/>
      </p:cViewPr>
      <p:guideLst>
        <p:guide orient="horz" pos="139"/>
        <p:guide orient="horz" pos="849"/>
        <p:guide orient="horz" pos="1589"/>
        <p:guide orient="horz" pos="3053"/>
        <p:guide orient="horz" pos="1939"/>
        <p:guide orient="horz" pos="4177"/>
        <p:guide pos="2879"/>
        <p:guide pos="232"/>
        <p:guide pos="455"/>
        <p:guide pos="5528"/>
        <p:guide pos="863"/>
        <p:guide pos="5299"/>
        <p:guide pos="975"/>
        <p:guide pos="2324"/>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8" d="100"/>
          <a:sy n="88" d="100"/>
        </p:scale>
        <p:origin x="-3179" y="-8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3.emf"/><Relationship Id="rId13" Type="http://schemas.openxmlformats.org/officeDocument/2006/relationships/image" Target="../media/image28.emf"/><Relationship Id="rId3" Type="http://schemas.openxmlformats.org/officeDocument/2006/relationships/image" Target="../media/image18.emf"/><Relationship Id="rId7" Type="http://schemas.openxmlformats.org/officeDocument/2006/relationships/image" Target="../media/image22.emf"/><Relationship Id="rId12" Type="http://schemas.openxmlformats.org/officeDocument/2006/relationships/image" Target="../media/image27.emf"/><Relationship Id="rId2" Type="http://schemas.openxmlformats.org/officeDocument/2006/relationships/image" Target="../media/image17.emf"/><Relationship Id="rId1" Type="http://schemas.openxmlformats.org/officeDocument/2006/relationships/image" Target="../media/image16.emf"/><Relationship Id="rId6" Type="http://schemas.openxmlformats.org/officeDocument/2006/relationships/image" Target="../media/image21.emf"/><Relationship Id="rId11" Type="http://schemas.openxmlformats.org/officeDocument/2006/relationships/image" Target="../media/image26.emf"/><Relationship Id="rId5" Type="http://schemas.openxmlformats.org/officeDocument/2006/relationships/image" Target="../media/image20.emf"/><Relationship Id="rId10" Type="http://schemas.openxmlformats.org/officeDocument/2006/relationships/image" Target="../media/image25.emf"/><Relationship Id="rId4" Type="http://schemas.openxmlformats.org/officeDocument/2006/relationships/image" Target="../media/image19.emf"/><Relationship Id="rId9"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Arial" pitchFamily="34" charset="0"/>
              </a:rPr>
              <a:pPr/>
              <a:t>9/12/2007</a:t>
            </a:fld>
            <a:endParaRPr lang="en-US" dirty="0">
              <a:latin typeface="Arial"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Arial"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Arial" pitchFamily="34" charset="0"/>
              </a:rPr>
            </a:br>
            <a:r>
              <a:rPr lang="en-US" sz="500" dirty="0" smtClean="0">
                <a:solidFill>
                  <a:srgbClr val="000000"/>
                </a:solidFill>
                <a:latin typeface="Arial"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Arial" pitchFamily="34" charset="0"/>
              </a:rPr>
              <a:pPr/>
              <a:t>‹#›</a:t>
            </a:fld>
            <a:endParaRPr lang="en-US" dirty="0">
              <a:latin typeface="Arial"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7C3FBCD4-166E-446F-AF18-7D4A0CF9AEF6}" type="datetimeFigureOut">
              <a:rPr lang="en-US" smtClean="0"/>
              <a:pPr/>
              <a:t>9/12/2007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Arial"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27" rtl="0" eaLnBrk="1" latinLnBrk="0" hangingPunct="1">
      <a:lnSpc>
        <a:spcPct val="90000"/>
      </a:lnSpc>
      <a:spcAft>
        <a:spcPts val="333"/>
      </a:spcAft>
      <a:defRPr sz="900" kern="1200">
        <a:solidFill>
          <a:schemeClr val="tx1"/>
        </a:solidFill>
        <a:latin typeface="Arial" pitchFamily="34" charset="0"/>
        <a:ea typeface="+mn-ea"/>
        <a:cs typeface="+mn-cs"/>
      </a:defRPr>
    </a:lvl1pPr>
    <a:lvl2pPr marL="212972" indent="-105825" algn="l" defTabSz="914327"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2pPr>
    <a:lvl3pPr marL="328057" indent="-115085" algn="l" defTabSz="914327"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3pPr>
    <a:lvl4pPr marL="482827" indent="-146832" algn="l" defTabSz="914327"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4pPr>
    <a:lvl5pPr marL="615107" indent="-115085" algn="l" defTabSz="914327"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5pPr>
    <a:lvl6pPr marL="2285818" algn="l" defTabSz="914327" rtl="0" eaLnBrk="1" latinLnBrk="0" hangingPunct="1">
      <a:defRPr sz="1200" kern="1200">
        <a:solidFill>
          <a:schemeClr val="tx1"/>
        </a:solidFill>
        <a:latin typeface="+mn-lt"/>
        <a:ea typeface="+mn-ea"/>
        <a:cs typeface="+mn-cs"/>
      </a:defRPr>
    </a:lvl6pPr>
    <a:lvl7pPr marL="2742980" algn="l" defTabSz="914327" rtl="0" eaLnBrk="1" latinLnBrk="0" hangingPunct="1">
      <a:defRPr sz="1200" kern="1200">
        <a:solidFill>
          <a:schemeClr val="tx1"/>
        </a:solidFill>
        <a:latin typeface="+mn-lt"/>
        <a:ea typeface="+mn-ea"/>
        <a:cs typeface="+mn-cs"/>
      </a:defRPr>
    </a:lvl7pPr>
    <a:lvl8pPr marL="3200144" algn="l" defTabSz="914327" rtl="0" eaLnBrk="1" latinLnBrk="0" hangingPunct="1">
      <a:defRPr sz="1200" kern="1200">
        <a:solidFill>
          <a:schemeClr val="tx1"/>
        </a:solidFill>
        <a:latin typeface="+mn-lt"/>
        <a:ea typeface="+mn-ea"/>
        <a:cs typeface="+mn-cs"/>
      </a:defRPr>
    </a:lvl8pPr>
    <a:lvl9pPr marL="3657308" algn="l" defTabSz="91432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26"/>
          <p:cNvSpPr>
            <a:spLocks noGrp="1" noChangeArrowheads="1"/>
          </p:cNvSpPr>
          <p:nvPr>
            <p:ph type="hdr" sz="quarter"/>
          </p:nvPr>
        </p:nvSpPr>
        <p:spPr>
          <a:noFill/>
        </p:spPr>
        <p:txBody>
          <a:bodyPr/>
          <a:lstStyle/>
          <a:p>
            <a:r>
              <a:rPr lang="en-US" smtClean="0">
                <a:latin typeface="Arial" pitchFamily="34" charset="0"/>
              </a:rPr>
              <a:t>Microsoft ASP.NET Connections</a:t>
            </a:r>
          </a:p>
        </p:txBody>
      </p:sp>
      <p:sp>
        <p:nvSpPr>
          <p:cNvPr id="23555" name="Rectangle 1030"/>
          <p:cNvSpPr>
            <a:spLocks noGrp="1" noChangeArrowheads="1"/>
          </p:cNvSpPr>
          <p:nvPr>
            <p:ph type="ftr" sz="quarter" idx="4"/>
          </p:nvPr>
        </p:nvSpPr>
        <p:spPr>
          <a:noFill/>
        </p:spPr>
        <p:txBody>
          <a:bodyPr/>
          <a:lstStyle/>
          <a:p>
            <a:r>
              <a:rPr lang="en-US" smtClean="0">
                <a:latin typeface="Arial" pitchFamily="34" charset="0"/>
              </a:rPr>
              <a:t>Updates will be available at http://www.devconnections.com/updates/LasVegas _06/ASP_Connections</a:t>
            </a:r>
          </a:p>
        </p:txBody>
      </p:sp>
      <p:sp>
        <p:nvSpPr>
          <p:cNvPr id="23556" name="Rectangle 1031"/>
          <p:cNvSpPr>
            <a:spLocks noGrp="1" noChangeArrowheads="1"/>
          </p:cNvSpPr>
          <p:nvPr>
            <p:ph type="sldNum" sz="quarter" idx="5"/>
          </p:nvPr>
        </p:nvSpPr>
        <p:spPr>
          <a:noFill/>
        </p:spPr>
        <p:txBody>
          <a:bodyPr/>
          <a:lstStyle/>
          <a:p>
            <a:fld id="{8C868C1A-EB10-40E4-9D3C-6C5DFB5BFAC1}" type="slidenum">
              <a:rPr lang="en-US" smtClean="0">
                <a:latin typeface="Arial" pitchFamily="34" charset="0"/>
              </a:rPr>
              <a:pPr/>
              <a:t>1</a:t>
            </a:fld>
            <a:endParaRPr lang="en-US" smtClean="0">
              <a:latin typeface="Arial" pitchFamily="34" charset="0"/>
            </a:endParaRPr>
          </a:p>
        </p:txBody>
      </p:sp>
      <p:sp>
        <p:nvSpPr>
          <p:cNvPr id="23557" name="Rectangle 2"/>
          <p:cNvSpPr>
            <a:spLocks noGrp="1" noRot="1" noChangeAspect="1" noChangeArrowheads="1" noTextEdit="1"/>
          </p:cNvSpPr>
          <p:nvPr>
            <p:ph type="sldImg"/>
          </p:nvPr>
        </p:nvSpPr>
        <p:spPr>
          <a:ln/>
        </p:spPr>
      </p:sp>
      <p:sp>
        <p:nvSpPr>
          <p:cNvPr id="2355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24</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26</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ln/>
        </p:spPr>
      </p:sp>
      <p:sp>
        <p:nvSpPr>
          <p:cNvPr id="45059" name="Rectangle 3"/>
          <p:cNvSpPr>
            <a:spLocks noGrp="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a:ln/>
        </p:spPr>
      </p:sp>
      <p:sp>
        <p:nvSpPr>
          <p:cNvPr id="46083" name="Rectangle 3"/>
          <p:cNvSpPr>
            <a:spLocks noGrp="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29</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9/12/2007 5:58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a:p>
            <a:endParaRPr lang="en-US" dirty="0">
              <a:latin typeface="Arial"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dt" sz="quarter" idx="1"/>
          </p:nvPr>
        </p:nvSpPr>
        <p:spPr>
          <a:noFill/>
        </p:spPr>
        <p:txBody>
          <a:bodyPr/>
          <a:lstStyle/>
          <a:p>
            <a:fld id="{952BA1B9-2C15-4CD0-BA97-0C3A5B79163E}" type="datetime8">
              <a:rPr lang="en-US" smtClean="0"/>
              <a:pPr/>
              <a:t>9/12/2007 5:58 PM</a:t>
            </a:fld>
            <a:endParaRPr lang="en-US" smtClean="0"/>
          </a:p>
        </p:txBody>
      </p:sp>
      <p:sp>
        <p:nvSpPr>
          <p:cNvPr id="51203" name="Rectangle 6"/>
          <p:cNvSpPr>
            <a:spLocks noGrp="1" noChangeArrowheads="1"/>
          </p:cNvSpPr>
          <p:nvPr>
            <p:ph type="ftr" sz="quarter" idx="4"/>
          </p:nvPr>
        </p:nvSpPr>
        <p:spPr>
          <a:noFill/>
        </p:spPr>
        <p:txBody>
          <a:bodyPr/>
          <a:lstStyle/>
          <a:p>
            <a:pPr eaLnBrk="1" hangingPunct="1"/>
            <a:r>
              <a:rPr lang="en-US" sz="500"/>
              <a:t>© 2005 Microsoft Corporation. All rights reserved.</a:t>
            </a:r>
          </a:p>
          <a:p>
            <a:r>
              <a:rPr lang="en-US" sz="500"/>
              <a:t>This presentation is for informational purposes only. Microsoft makes no warranties, express or implied, in this summary.</a:t>
            </a:r>
          </a:p>
        </p:txBody>
      </p:sp>
      <p:sp>
        <p:nvSpPr>
          <p:cNvPr id="51204" name="Rectangle 7"/>
          <p:cNvSpPr>
            <a:spLocks noGrp="1" noChangeArrowheads="1"/>
          </p:cNvSpPr>
          <p:nvPr>
            <p:ph type="sldNum" sz="quarter" idx="5"/>
          </p:nvPr>
        </p:nvSpPr>
        <p:spPr>
          <a:noFill/>
        </p:spPr>
        <p:txBody>
          <a:bodyPr/>
          <a:lstStyle/>
          <a:p>
            <a:fld id="{4FE47689-DE1A-4BBC-B3B2-8DD778B88838}" type="slidenum">
              <a:rPr lang="en-US" smtClean="0"/>
              <a:pPr/>
              <a:t>4</a:t>
            </a:fld>
            <a:endParaRPr lang="en-US" smtClean="0"/>
          </a:p>
        </p:txBody>
      </p:sp>
      <p:sp>
        <p:nvSpPr>
          <p:cNvPr id="51205" name="Rectangle 2"/>
          <p:cNvSpPr>
            <a:spLocks noGrp="1" noRot="1" noChangeAspect="1" noChangeArrowheads="1" noTextEdit="1"/>
          </p:cNvSpPr>
          <p:nvPr>
            <p:ph type="sldImg"/>
          </p:nvPr>
        </p:nvSpPr>
        <p:spPr>
          <a:ln/>
        </p:spPr>
      </p:sp>
      <p:sp>
        <p:nvSpPr>
          <p:cNvPr id="51206" name="Rectangle 3"/>
          <p:cNvSpPr>
            <a:spLocks noGrp="1" noChangeArrowheads="1"/>
          </p:cNvSpPr>
          <p:nvPr>
            <p:ph type="body" idx="1"/>
          </p:nvPr>
        </p:nvSpPr>
        <p:spPr>
          <a:xfrm>
            <a:off x="414338" y="3798888"/>
            <a:ext cx="6021387" cy="8121650"/>
          </a:xfrm>
          <a:noFill/>
          <a:ln/>
        </p:spPr>
        <p:txBody>
          <a:bodyPr/>
          <a:lstStyle/>
          <a:p>
            <a:endParaRPr lang="en-US" sz="22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dt" sz="quarter" idx="1"/>
          </p:nvPr>
        </p:nvSpPr>
        <p:spPr>
          <a:noFill/>
        </p:spPr>
        <p:txBody>
          <a:bodyPr/>
          <a:lstStyle/>
          <a:p>
            <a:fld id="{952BA1B9-2C15-4CD0-BA97-0C3A5B79163E}" type="datetime8">
              <a:rPr lang="en-US" smtClean="0"/>
              <a:pPr/>
              <a:t>9/12/2007 5:58 PM</a:t>
            </a:fld>
            <a:endParaRPr lang="en-US" smtClean="0"/>
          </a:p>
        </p:txBody>
      </p:sp>
      <p:sp>
        <p:nvSpPr>
          <p:cNvPr id="51203" name="Rectangle 6"/>
          <p:cNvSpPr>
            <a:spLocks noGrp="1" noChangeArrowheads="1"/>
          </p:cNvSpPr>
          <p:nvPr>
            <p:ph type="ftr" sz="quarter" idx="4"/>
          </p:nvPr>
        </p:nvSpPr>
        <p:spPr>
          <a:noFill/>
        </p:spPr>
        <p:txBody>
          <a:bodyPr/>
          <a:lstStyle/>
          <a:p>
            <a:pPr eaLnBrk="1" hangingPunct="1"/>
            <a:r>
              <a:rPr lang="en-US" sz="500"/>
              <a:t>© 2005 Microsoft Corporation. All rights reserved.</a:t>
            </a:r>
          </a:p>
          <a:p>
            <a:r>
              <a:rPr lang="en-US" sz="500"/>
              <a:t>This presentation is for informational purposes only. Microsoft makes no warranties, express or implied, in this summary.</a:t>
            </a:r>
          </a:p>
        </p:txBody>
      </p:sp>
      <p:sp>
        <p:nvSpPr>
          <p:cNvPr id="51204" name="Rectangle 7"/>
          <p:cNvSpPr>
            <a:spLocks noGrp="1" noChangeArrowheads="1"/>
          </p:cNvSpPr>
          <p:nvPr>
            <p:ph type="sldNum" sz="quarter" idx="5"/>
          </p:nvPr>
        </p:nvSpPr>
        <p:spPr>
          <a:noFill/>
        </p:spPr>
        <p:txBody>
          <a:bodyPr/>
          <a:lstStyle/>
          <a:p>
            <a:fld id="{4FE47689-DE1A-4BBC-B3B2-8DD778B88838}" type="slidenum">
              <a:rPr lang="en-US" smtClean="0"/>
              <a:pPr/>
              <a:t>5</a:t>
            </a:fld>
            <a:endParaRPr lang="en-US" smtClean="0"/>
          </a:p>
        </p:txBody>
      </p:sp>
      <p:sp>
        <p:nvSpPr>
          <p:cNvPr id="51205" name="Rectangle 2"/>
          <p:cNvSpPr>
            <a:spLocks noGrp="1" noRot="1" noChangeAspect="1" noChangeArrowheads="1" noTextEdit="1"/>
          </p:cNvSpPr>
          <p:nvPr>
            <p:ph type="sldImg"/>
          </p:nvPr>
        </p:nvSpPr>
        <p:spPr>
          <a:ln/>
        </p:spPr>
      </p:sp>
      <p:sp>
        <p:nvSpPr>
          <p:cNvPr id="51206" name="Rectangle 3"/>
          <p:cNvSpPr>
            <a:spLocks noGrp="1" noChangeArrowheads="1"/>
          </p:cNvSpPr>
          <p:nvPr>
            <p:ph type="body" idx="1"/>
          </p:nvPr>
        </p:nvSpPr>
        <p:spPr>
          <a:xfrm>
            <a:off x="414338" y="3798888"/>
            <a:ext cx="6021387" cy="8121650"/>
          </a:xfrm>
          <a:noFill/>
          <a:ln/>
        </p:spPr>
        <p:txBody>
          <a:bodyPr/>
          <a:lstStyle/>
          <a:p>
            <a:endParaRPr lang="en-US" sz="22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7</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9</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TextEdit="1"/>
          </p:cNvSpPr>
          <p:nvPr>
            <p:ph type="sldImg"/>
          </p:nvPr>
        </p:nvSpPr>
        <p:spPr>
          <a:ln/>
        </p:spPr>
      </p:sp>
      <p:sp>
        <p:nvSpPr>
          <p:cNvPr id="44035" name="Rectangle 3"/>
          <p:cNvSpPr>
            <a:spLocks noGrp="1"/>
          </p:cNvSpPr>
          <p:nvPr>
            <p:ph type="body" idx="1"/>
          </p:nvPr>
        </p:nvSpPr>
        <p:spPr bwMode="auto">
          <a:noFill/>
        </p:spPr>
        <p:txBody>
          <a:bodyPr/>
          <a:lstStyle/>
          <a:p>
            <a:pPr marL="228600" indent="-228600"/>
            <a:r>
              <a:rPr lang="en-US"/>
              <a:t>Goal: show the limitations of the traditional data access model</a:t>
            </a:r>
          </a:p>
          <a:p>
            <a:pPr marL="228600" indent="-228600"/>
            <a:r>
              <a:rPr lang="en-US"/>
              <a:t>Talking points: go through the bullets</a:t>
            </a:r>
          </a:p>
          <a:p>
            <a:pPr marL="228600" indent="-228600"/>
            <a:endParaRPr lang="en-US"/>
          </a:p>
          <a:p>
            <a:pPr marL="228600" indent="-228600"/>
            <a:r>
              <a:rPr lang="en-US"/>
              <a:t>Not say there is nothing wrong with ado.net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TextEdit="1"/>
          </p:cNvSpPr>
          <p:nvPr>
            <p:ph type="sldImg"/>
          </p:nvPr>
        </p:nvSpPr>
        <p:spPr>
          <a:ln/>
        </p:spPr>
      </p:sp>
      <p:sp>
        <p:nvSpPr>
          <p:cNvPr id="44035" name="Rectangle 3"/>
          <p:cNvSpPr>
            <a:spLocks noGrp="1"/>
          </p:cNvSpPr>
          <p:nvPr>
            <p:ph type="body" idx="1"/>
          </p:nvPr>
        </p:nvSpPr>
        <p:spPr bwMode="auto">
          <a:noFill/>
        </p:spPr>
        <p:txBody>
          <a:bodyPr/>
          <a:lstStyle/>
          <a:p>
            <a:pPr marL="228600" indent="-228600"/>
            <a:r>
              <a:rPr lang="en-US"/>
              <a:t>Goal: show the limitations of the traditional data access model</a:t>
            </a:r>
          </a:p>
          <a:p>
            <a:pPr marL="228600" indent="-228600"/>
            <a:r>
              <a:rPr lang="en-US"/>
              <a:t>Talking points: go through the bullets</a:t>
            </a:r>
          </a:p>
          <a:p>
            <a:pPr marL="228600" indent="-228600"/>
            <a:endParaRPr lang="en-US"/>
          </a:p>
          <a:p>
            <a:pPr marL="228600" indent="-228600"/>
            <a:r>
              <a:rPr lang="en-US"/>
              <a:t>Not say there is nothing wrong with ado.net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18</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22</a:t>
            </a:fld>
            <a:endParaRPr lang="en-GB" sz="1200"/>
          </a:p>
        </p:txBody>
      </p:sp>
      <p:sp>
        <p:nvSpPr>
          <p:cNvPr id="3174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48825" y="220790"/>
            <a:ext cx="3340525" cy="590927"/>
          </a:xfrm>
          <a:noFill/>
        </p:spPr>
        <p:txBody>
          <a:bodyPr vert="horz" wrap="square" lIns="91436" tIns="45718" rIns="91436" bIns="45718" rtlCol="0">
            <a:spAutoFit/>
          </a:bodyPr>
          <a:lstStyle>
            <a:lvl1pPr marL="0" indent="0" algn="l">
              <a:buFont typeface="Arial" pitchFamily="34" charset="0"/>
              <a:buNone/>
              <a:defRPr lang="en-US" sz="3600" kern="1200" cap="all" dirty="0" smtClean="0">
                <a:solidFill>
                  <a:schemeClr val="bg1"/>
                </a:solidFill>
                <a:effectLst>
                  <a:reflection blurRad="6350" stA="55000" endA="300" endPos="45500" dir="5400000" sy="-100000" algn="bl" rotWithShape="0"/>
                </a:effectLst>
                <a:latin typeface="Arial Narrow" pitchFamily="34" charset="0"/>
                <a:ea typeface="+mn-ea"/>
                <a:cs typeface="+mn-cs"/>
              </a:defRPr>
            </a:lvl1pPr>
          </a:lstStyle>
          <a:p>
            <a:pPr marL="0" marR="0" lvl="0" indent="-384939" algn="l" defTabSz="914327" rtl="0" eaLnBrk="1" fontAlgn="base" latinLnBrk="0" hangingPunct="1">
              <a:lnSpc>
                <a:spcPct val="90000"/>
              </a:lnSpc>
              <a:spcBef>
                <a:spcPct val="20000"/>
              </a:spcBef>
              <a:spcAft>
                <a:spcPct val="0"/>
              </a:spcAft>
              <a:buClrTx/>
              <a:buSzTx/>
              <a:buFontTx/>
              <a:buNone/>
              <a:tabLst/>
              <a:defRPr/>
            </a:pPr>
            <a:r>
              <a:rPr lang="en-US" dirty="0" smtClean="0"/>
              <a:t>SESSION code</a:t>
            </a:r>
          </a:p>
        </p:txBody>
      </p:sp>
      <p:sp>
        <p:nvSpPr>
          <p:cNvPr id="2" name="Title 1"/>
          <p:cNvSpPr>
            <a:spLocks noGrp="1"/>
          </p:cNvSpPr>
          <p:nvPr>
            <p:ph type="ctrTitle" hasCustomPrompt="1"/>
          </p:nvPr>
        </p:nvSpPr>
        <p:spPr>
          <a:xfrm>
            <a:off x="368300" y="2522539"/>
            <a:ext cx="8394699" cy="2324099"/>
          </a:xfrm>
          <a:noFill/>
          <a:ln w="9525">
            <a:noFill/>
            <a:miter lim="800000"/>
            <a:headEnd/>
            <a:tailEnd/>
          </a:ln>
          <a:effectLst/>
        </p:spPr>
        <p:txBody>
          <a:bodyPr vert="horz" wrap="square" lIns="0" tIns="0" rIns="0" bIns="0" numCol="1" rtlCol="0" anchor="ctr"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lvl1pPr algn="ctr">
              <a:lnSpc>
                <a:spcPct val="90000"/>
              </a:lnSpc>
              <a:defRPr lang="en-US" sz="4000" b="0" kern="1200" cap="none" spc="-125" baseline="0" dirty="0">
                <a:ln w="3175">
                  <a:noFill/>
                </a:ln>
                <a:solidFill>
                  <a:schemeClr val="tx1"/>
                </a:solidFill>
                <a:effectLst/>
                <a:latin typeface="+mj-lt"/>
                <a:ea typeface="+mj-ea"/>
                <a:cs typeface="+mj-cs"/>
              </a:defRPr>
            </a:lvl1pPr>
          </a:lstStyle>
          <a:p>
            <a:pPr marL="0" marR="0" lvl="0" indent="0" algn="ctr" defTabSz="914363" rtl="0" eaLnBrk="1" fontAlgn="base" latinLnBrk="0" hangingPunct="1">
              <a:lnSpc>
                <a:spcPct val="90000"/>
              </a:lnSpc>
              <a:spcBef>
                <a:spcPct val="0"/>
              </a:spcBef>
              <a:spcAft>
                <a:spcPct val="0"/>
              </a:spcAft>
              <a:buClrTx/>
              <a:buSzTx/>
              <a:buFontTx/>
              <a:buNone/>
              <a:tabLst/>
              <a:defRPr/>
            </a:pPr>
            <a:r>
              <a:rPr lang="en-US" dirty="0" smtClean="0"/>
              <a:t>Click to Edit Session Title</a:t>
            </a:r>
            <a:endParaRPr lang="en-US" dirty="0"/>
          </a:p>
        </p:txBody>
      </p:sp>
      <p:sp>
        <p:nvSpPr>
          <p:cNvPr id="3" name="Subtitle 2"/>
          <p:cNvSpPr>
            <a:spLocks noGrp="1"/>
          </p:cNvSpPr>
          <p:nvPr>
            <p:ph type="subTitle" idx="1" hasCustomPrompt="1"/>
          </p:nvPr>
        </p:nvSpPr>
        <p:spPr bwMode="invGray">
          <a:xfrm>
            <a:off x="1547813" y="4846638"/>
            <a:ext cx="5316626" cy="332399"/>
          </a:xfrm>
        </p:spPr>
        <p:txBody>
          <a:bodyPr vert="horz" wrap="square" lIns="0" tIns="0" rIns="0" bIns="0" rtlCol="0">
            <a:spAutoFit/>
            <a:sp3d extrusionH="57150">
              <a:bevelT w="12700" h="12700"/>
            </a:sp3d>
          </a:bodyPr>
          <a:lstStyle>
            <a:lvl1pPr marL="0" indent="0" algn="l" defTabSz="914327" rtl="0" eaLnBrk="1" fontAlgn="base" latinLnBrk="0" hangingPunct="1">
              <a:lnSpc>
                <a:spcPct val="90000"/>
              </a:lnSpc>
              <a:spcBef>
                <a:spcPct val="20000"/>
              </a:spcBef>
              <a:spcAft>
                <a:spcPct val="0"/>
              </a:spcAft>
              <a:buFontTx/>
              <a:buNone/>
              <a:defRPr lang="en-US" sz="2400" kern="1200" dirty="0">
                <a:gradFill>
                  <a:gsLst>
                    <a:gs pos="0">
                      <a:schemeClr val="bg1">
                        <a:lumMod val="65000"/>
                        <a:lumOff val="35000"/>
                      </a:schemeClr>
                    </a:gs>
                    <a:gs pos="50000">
                      <a:srgbClr val="27728D"/>
                    </a:gs>
                    <a:gs pos="100000">
                      <a:schemeClr val="tx1">
                        <a:lumMod val="75000"/>
                        <a:alpha val="85000"/>
                      </a:schemeClr>
                    </a:gs>
                  </a:gsLst>
                  <a:lin ang="16200000" scaled="1"/>
                </a:gradFill>
                <a:effectLst/>
                <a:latin typeface="+mn-lt"/>
                <a:ea typeface="+mn-ea"/>
                <a:cs typeface="+mn-cs"/>
              </a:defRPr>
            </a:lvl1pPr>
            <a:lvl2pPr marL="457163" indent="0" algn="ctr">
              <a:buNone/>
              <a:defRPr>
                <a:solidFill>
                  <a:schemeClr val="tx1">
                    <a:tint val="75000"/>
                  </a:schemeClr>
                </a:solidFill>
              </a:defRPr>
            </a:lvl2pPr>
            <a:lvl3pPr marL="914327" indent="0" algn="ctr">
              <a:buNone/>
              <a:defRPr>
                <a:solidFill>
                  <a:schemeClr val="tx1">
                    <a:tint val="75000"/>
                  </a:schemeClr>
                </a:solidFill>
              </a:defRPr>
            </a:lvl3pPr>
            <a:lvl4pPr marL="1371490" indent="0" algn="ctr">
              <a:buNone/>
              <a:defRPr>
                <a:solidFill>
                  <a:schemeClr val="tx1">
                    <a:tint val="75000"/>
                  </a:schemeClr>
                </a:solidFill>
              </a:defRPr>
            </a:lvl4pPr>
            <a:lvl5pPr marL="1828654" indent="0" algn="ctr">
              <a:buNone/>
              <a:defRPr>
                <a:solidFill>
                  <a:schemeClr val="tx1">
                    <a:tint val="75000"/>
                  </a:schemeClr>
                </a:solidFill>
              </a:defRPr>
            </a:lvl5pPr>
            <a:lvl6pPr marL="2285818" indent="0" algn="ctr">
              <a:buNone/>
              <a:defRPr>
                <a:solidFill>
                  <a:schemeClr val="tx1">
                    <a:tint val="75000"/>
                  </a:schemeClr>
                </a:solidFill>
              </a:defRPr>
            </a:lvl6pPr>
            <a:lvl7pPr marL="2742980" indent="0" algn="ctr">
              <a:buNone/>
              <a:defRPr>
                <a:solidFill>
                  <a:schemeClr val="tx1">
                    <a:tint val="75000"/>
                  </a:schemeClr>
                </a:solidFill>
              </a:defRPr>
            </a:lvl7pPr>
            <a:lvl8pPr marL="3200144" indent="0" algn="ctr">
              <a:buNone/>
              <a:defRPr>
                <a:solidFill>
                  <a:schemeClr val="tx1">
                    <a:tint val="75000"/>
                  </a:schemeClr>
                </a:solidFill>
              </a:defRPr>
            </a:lvl8pPr>
            <a:lvl9pPr marL="3657308" indent="0" algn="ctr">
              <a:buNone/>
              <a:defRPr>
                <a:solidFill>
                  <a:schemeClr val="tx1">
                    <a:tint val="75000"/>
                  </a:schemeClr>
                </a:solidFill>
              </a:defRPr>
            </a:lvl9pPr>
          </a:lstStyle>
          <a:p>
            <a:r>
              <a:rPr lang="en-US" dirty="0" smtClean="0"/>
              <a:t>Click to edit Speaker Name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PreEvent - Prints in GRAYSCA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D:\Slidework\Jobs\TechEd2007 - Brian Marble\Template\Design\Round 3\images\Hand.png"/>
          <p:cNvPicPr>
            <a:picLocks noChangeAspect="1" noChangeArrowheads="1"/>
          </p:cNvPicPr>
          <p:nvPr userDrawn="1"/>
        </p:nvPicPr>
        <p:blipFill>
          <a:blip r:embed="rId3"/>
          <a:srcRect/>
          <a:stretch>
            <a:fillRect/>
          </a:stretch>
        </p:blipFill>
        <p:spPr bwMode="invGray">
          <a:xfrm>
            <a:off x="2881185" y="182563"/>
            <a:ext cx="6119447" cy="4751071"/>
          </a:xfrm>
          <a:prstGeom prst="rect">
            <a:avLst/>
          </a:prstGeom>
          <a:noFill/>
          <a:effectLst>
            <a:outerShdw blurRad="127000" algn="ctr" rotWithShape="0">
              <a:prstClr val="black">
                <a:alpha val="50000"/>
              </a:prstClr>
            </a:outerShdw>
          </a:effectLst>
        </p:spPr>
      </p:pic>
      <p:pic>
        <p:nvPicPr>
          <p:cNvPr id="5" name="Picture 4" descr="TE_logo-wht.tif"/>
          <p:cNvPicPr>
            <a:picLocks noChangeAspect="1"/>
          </p:cNvPicPr>
          <p:nvPr userDrawn="1"/>
        </p:nvPicPr>
        <p:blipFill>
          <a:blip r:embed="rId4"/>
          <a:stretch>
            <a:fillRect/>
          </a:stretch>
        </p:blipFill>
        <p:spPr bwMode="black">
          <a:xfrm>
            <a:off x="3387194" y="3363560"/>
            <a:ext cx="3140830" cy="1788278"/>
          </a:xfrm>
          <a:prstGeom prst="rect">
            <a:avLst/>
          </a:prstGeom>
          <a:effectLst/>
        </p:spPr>
      </p:pic>
      <p:pic>
        <p:nvPicPr>
          <p:cNvPr id="6" name="Picture 2" descr="D:\Slidework\Jobs\TechEd2007 - Brian Marble\Template\Hand_2.png"/>
          <p:cNvPicPr>
            <a:picLocks noChangeAspect="1" noChangeArrowheads="1"/>
          </p:cNvPicPr>
          <p:nvPr userDrawn="1"/>
        </p:nvPicPr>
        <p:blipFill>
          <a:blip r:embed="rId5"/>
          <a:stretch>
            <a:fillRect/>
          </a:stretch>
        </p:blipFill>
        <p:spPr bwMode="auto">
          <a:xfrm rot="303948">
            <a:off x="2293533" y="6052531"/>
            <a:ext cx="6851232" cy="1148735"/>
          </a:xfrm>
          <a:prstGeom prst="rect">
            <a:avLst/>
          </a:prstGeom>
          <a:noFill/>
        </p:spPr>
      </p:pic>
      <p:sp>
        <p:nvSpPr>
          <p:cNvPr id="8" name="TextBox 7"/>
          <p:cNvSpPr txBox="1"/>
          <p:nvPr userDrawn="1"/>
        </p:nvSpPr>
        <p:spPr>
          <a:xfrm>
            <a:off x="381000" y="231775"/>
            <a:ext cx="3429000" cy="646327"/>
          </a:xfrm>
          <a:prstGeom prst="rect">
            <a:avLst/>
          </a:prstGeom>
          <a:noFill/>
        </p:spPr>
        <p:txBody>
          <a:bodyPr wrap="square" lIns="91436" tIns="45718" rIns="91436" bIns="45718" rtlCol="0">
            <a:spAutoFit/>
          </a:bodyPr>
          <a:lstStyle/>
          <a:p>
            <a:r>
              <a:rPr lang="en-US" sz="3600" dirty="0" smtClean="0">
                <a:solidFill>
                  <a:schemeClr val="bg1"/>
                </a:solidFill>
                <a:effectLst>
                  <a:outerShdw blurRad="38100" dist="310007" dir="7680000" sy="30000" kx="1300200" algn="ctr" rotWithShape="0">
                    <a:prstClr val="black">
                      <a:alpha val="32000"/>
                    </a:prstClr>
                  </a:outerShdw>
                </a:effectLst>
                <a:latin typeface="Arial Narrow" pitchFamily="34" charset="0"/>
              </a:rPr>
              <a:t>June 4-8  Orlando</a:t>
            </a:r>
            <a:endParaRPr lang="en-US" sz="3600" dirty="0">
              <a:solidFill>
                <a:schemeClr val="bg1"/>
              </a:solidFill>
              <a:effectLst>
                <a:outerShdw blurRad="38100" dist="310007" dir="7680000" sy="30000" kx="1300200" algn="ctr" rotWithShape="0">
                  <a:prstClr val="black">
                    <a:alpha val="32000"/>
                  </a:prstClr>
                </a:outerShdw>
              </a:effectLst>
              <a:latin typeface="Arial Narrow" pitchFamily="34" charset="0"/>
            </a:endParaRPr>
          </a:p>
        </p:txBody>
      </p:sp>
      <p:grpSp>
        <p:nvGrpSpPr>
          <p:cNvPr id="9" name="Group 10"/>
          <p:cNvGrpSpPr/>
          <p:nvPr userDrawn="1"/>
        </p:nvGrpSpPr>
        <p:grpSpPr bwMode="black">
          <a:xfrm>
            <a:off x="866527" y="938867"/>
            <a:ext cx="3678486" cy="358121"/>
            <a:chOff x="3874522" y="5742451"/>
            <a:chExt cx="3678486" cy="358121"/>
          </a:xfrm>
        </p:grpSpPr>
        <p:pic>
          <p:nvPicPr>
            <p:cNvPr id="10" name="Picture 2" descr="D:\Slidework\Jobs\TechEd2007 - Brian Marble\Template\Design\graphics\Tagline_white.png"/>
            <p:cNvPicPr>
              <a:picLocks noChangeAspect="1" noChangeArrowheads="1"/>
            </p:cNvPicPr>
            <p:nvPr/>
          </p:nvPicPr>
          <p:blipFill>
            <a:blip r:embed="rId6"/>
            <a:stretch>
              <a:fillRect/>
            </a:stretch>
          </p:blipFill>
          <p:spPr bwMode="black">
            <a:xfrm>
              <a:off x="3874522" y="5742451"/>
              <a:ext cx="3608760" cy="358121"/>
            </a:xfrm>
            <a:prstGeom prst="rect">
              <a:avLst/>
            </a:prstGeom>
            <a:noFill/>
          </p:spPr>
        </p:pic>
        <p:sp>
          <p:nvSpPr>
            <p:cNvPr id="11" name="Oval 10"/>
            <p:cNvSpPr/>
            <p:nvPr/>
          </p:nvSpPr>
          <p:spPr bwMode="black">
            <a:xfrm flipV="1">
              <a:off x="7507288" y="5964237"/>
              <a:ext cx="45720" cy="45720"/>
            </a:xfrm>
            <a:prstGeom prst="ellipse">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Arial" pitchFamily="34" charset="0"/>
              </a:endParaRPr>
            </a:p>
          </p:txBody>
        </p:sp>
      </p:grpSp>
      <p:sp>
        <p:nvSpPr>
          <p:cNvPr id="12" name="Oval 11"/>
          <p:cNvSpPr/>
          <p:nvPr userDrawn="1"/>
        </p:nvSpPr>
        <p:spPr bwMode="auto">
          <a:xfrm flipV="1">
            <a:off x="2000705" y="535179"/>
            <a:ext cx="45720" cy="45720"/>
          </a:xfrm>
          <a:prstGeom prst="ellipse">
            <a:avLst/>
          </a:prstGeom>
          <a:solidFill>
            <a:schemeClr val="bg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Arial" pitchFamily="34" charset="0"/>
            </a:endParaRPr>
          </a:p>
        </p:txBody>
      </p:sp>
      <p:pic>
        <p:nvPicPr>
          <p:cNvPr id="13" name="Picture 2" descr="C:\Documents and Settings\Owner\Desktop\images\images\teched07_Logo_whitereflect2.png"/>
          <p:cNvPicPr>
            <a:picLocks noChangeAspect="1" noChangeArrowheads="1"/>
          </p:cNvPicPr>
          <p:nvPr userDrawn="1"/>
        </p:nvPicPr>
        <p:blipFill>
          <a:blip r:embed="rId7"/>
          <a:srcRect/>
          <a:stretch>
            <a:fillRect/>
          </a:stretch>
        </p:blipFill>
        <p:spPr bwMode="black">
          <a:xfrm>
            <a:off x="3327400" y="3530600"/>
            <a:ext cx="3208716" cy="2984500"/>
          </a:xfrm>
          <a:prstGeom prst="rect">
            <a:avLst/>
          </a:prstGeom>
          <a:noFill/>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WALKIN Event - Prints in GRAYSCA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D:\Slidework\Jobs\TechEd2007 - Brian Marble\Template\Design\Round 3\images\Hand.png"/>
          <p:cNvPicPr>
            <a:picLocks noChangeAspect="1" noChangeArrowheads="1"/>
          </p:cNvPicPr>
          <p:nvPr userDrawn="1"/>
        </p:nvPicPr>
        <p:blipFill>
          <a:blip r:embed="rId3"/>
          <a:srcRect/>
          <a:stretch>
            <a:fillRect/>
          </a:stretch>
        </p:blipFill>
        <p:spPr bwMode="invGray">
          <a:xfrm>
            <a:off x="2881185" y="182563"/>
            <a:ext cx="6119447" cy="4751071"/>
          </a:xfrm>
          <a:prstGeom prst="rect">
            <a:avLst/>
          </a:prstGeom>
          <a:noFill/>
          <a:effectLst>
            <a:outerShdw blurRad="127000" algn="ctr" rotWithShape="0">
              <a:prstClr val="black">
                <a:alpha val="50000"/>
              </a:prstClr>
            </a:outerShdw>
          </a:effectLst>
        </p:spPr>
      </p:pic>
      <p:pic>
        <p:nvPicPr>
          <p:cNvPr id="5" name="Picture 4" descr="TE_logo-wht.tif"/>
          <p:cNvPicPr>
            <a:picLocks noChangeAspect="1"/>
          </p:cNvPicPr>
          <p:nvPr userDrawn="1"/>
        </p:nvPicPr>
        <p:blipFill>
          <a:blip r:embed="rId4"/>
          <a:stretch>
            <a:fillRect/>
          </a:stretch>
        </p:blipFill>
        <p:spPr bwMode="black">
          <a:xfrm>
            <a:off x="3387194" y="3363560"/>
            <a:ext cx="3140830" cy="1788278"/>
          </a:xfrm>
          <a:prstGeom prst="rect">
            <a:avLst/>
          </a:prstGeom>
          <a:effectLst/>
        </p:spPr>
      </p:pic>
      <p:pic>
        <p:nvPicPr>
          <p:cNvPr id="6" name="Picture 2" descr="D:\Slidework\Jobs\TechEd2007 - Brian Marble\Template\Hand_2.png"/>
          <p:cNvPicPr>
            <a:picLocks noChangeAspect="1" noChangeArrowheads="1"/>
          </p:cNvPicPr>
          <p:nvPr userDrawn="1"/>
        </p:nvPicPr>
        <p:blipFill>
          <a:blip r:embed="rId5"/>
          <a:stretch>
            <a:fillRect/>
          </a:stretch>
        </p:blipFill>
        <p:spPr bwMode="auto">
          <a:xfrm rot="303948">
            <a:off x="2293533" y="6052531"/>
            <a:ext cx="6851232" cy="1148735"/>
          </a:xfrm>
          <a:prstGeom prst="rect">
            <a:avLst/>
          </a:prstGeom>
          <a:noFill/>
        </p:spPr>
      </p:pic>
      <p:pic>
        <p:nvPicPr>
          <p:cNvPr id="8" name="Picture 2" descr="C:\Documents and Settings\Owner\Desktop\images\images\teched07_Logo_whitereflect2.png"/>
          <p:cNvPicPr>
            <a:picLocks noChangeAspect="1" noChangeArrowheads="1"/>
          </p:cNvPicPr>
          <p:nvPr userDrawn="1"/>
        </p:nvPicPr>
        <p:blipFill>
          <a:blip r:embed="rId6"/>
          <a:srcRect/>
          <a:stretch>
            <a:fillRect/>
          </a:stretch>
        </p:blipFill>
        <p:spPr bwMode="black">
          <a:xfrm>
            <a:off x="3327400" y="3530600"/>
            <a:ext cx="3208716" cy="2984500"/>
          </a:xfrm>
          <a:prstGeom prst="rect">
            <a:avLst/>
          </a:prstGeom>
          <a:noFill/>
        </p:spPr>
      </p:pic>
      <p:grpSp>
        <p:nvGrpSpPr>
          <p:cNvPr id="9" name="Group 8"/>
          <p:cNvGrpSpPr/>
          <p:nvPr userDrawn="1"/>
        </p:nvGrpSpPr>
        <p:grpSpPr bwMode="black">
          <a:xfrm>
            <a:off x="906684" y="914400"/>
            <a:ext cx="2547019" cy="407987"/>
            <a:chOff x="1998884" y="914400"/>
            <a:chExt cx="2547019" cy="407987"/>
          </a:xfrm>
        </p:grpSpPr>
        <p:sp>
          <p:nvSpPr>
            <p:cNvPr id="10" name="Oval 9"/>
            <p:cNvSpPr/>
            <p:nvPr/>
          </p:nvSpPr>
          <p:spPr bwMode="black">
            <a:xfrm flipV="1">
              <a:off x="4491039" y="1166815"/>
              <a:ext cx="54864" cy="54864"/>
            </a:xfrm>
            <a:prstGeom prst="ellipse">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Arial" pitchFamily="34" charset="0"/>
              </a:endParaRPr>
            </a:p>
          </p:txBody>
        </p:sp>
        <p:pic>
          <p:nvPicPr>
            <p:cNvPr id="11" name="Picture 2" descr="D:\Slidework\Jobs\TechEd2007 - Brian Marble\Template\Template\images\Tagline2_white.png"/>
            <p:cNvPicPr>
              <a:picLocks noChangeAspect="1" noChangeArrowheads="1"/>
            </p:cNvPicPr>
            <p:nvPr/>
          </p:nvPicPr>
          <p:blipFill>
            <a:blip r:embed="rId7"/>
            <a:srcRect/>
            <a:stretch>
              <a:fillRect/>
            </a:stretch>
          </p:blipFill>
          <p:spPr bwMode="black">
            <a:xfrm>
              <a:off x="1998884" y="914400"/>
              <a:ext cx="2466754" cy="407987"/>
            </a:xfrm>
            <a:prstGeom prst="rect">
              <a:avLst/>
            </a:prstGeom>
            <a:noFill/>
          </p:spPr>
        </p:pic>
      </p:gr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WALKIN PreEvent v2 - Prints in GRAYSCA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spect="1" noChangeArrowheads="1"/>
          </p:cNvPicPr>
          <p:nvPr userDrawn="1"/>
        </p:nvPicPr>
        <p:blipFill>
          <a:blip r:embed="rId3"/>
          <a:srcRect/>
          <a:stretch>
            <a:fillRect/>
          </a:stretch>
        </p:blipFill>
        <p:spPr bwMode="black">
          <a:xfrm>
            <a:off x="1602054" y="2787387"/>
            <a:ext cx="5939896" cy="1283229"/>
          </a:xfrm>
          <a:prstGeom prst="rect">
            <a:avLst/>
          </a:prstGeom>
          <a:noFill/>
          <a:effectLst>
            <a:outerShdw blurRad="63500" algn="ctr" rotWithShape="0">
              <a:prstClr val="black">
                <a:alpha val="40000"/>
              </a:prstClr>
            </a:outerShdw>
          </a:effectLst>
        </p:spPr>
      </p:pic>
      <p:sp>
        <p:nvSpPr>
          <p:cNvPr id="3" name="Text Box 3"/>
          <p:cNvSpPr txBox="1">
            <a:spLocks noChangeArrowheads="1"/>
          </p:cNvSpPr>
          <p:nvPr userDrawn="1"/>
        </p:nvSpPr>
        <p:spPr bwMode="blackWhite">
          <a:xfrm>
            <a:off x="381000" y="6083574"/>
            <a:ext cx="8382000" cy="523204"/>
          </a:xfrm>
          <a:prstGeom prst="rect">
            <a:avLst/>
          </a:prstGeom>
          <a:noFill/>
          <a:ln w="12700">
            <a:noFill/>
            <a:miter lim="800000"/>
            <a:headEnd type="none" w="sm" len="sm"/>
            <a:tailEnd type="none" w="sm" len="sm"/>
          </a:ln>
          <a:effectLst/>
        </p:spPr>
        <p:txBody>
          <a:bodyPr vert="horz" wrap="square" lIns="91421" tIns="45712" rIns="91421" bIns="45712" numCol="1" anchor="t" anchorCtr="0" compatLnSpc="1">
            <a:prstTxWarp prst="textNoShape">
              <a:avLst/>
            </a:prstTxWarp>
            <a:spAutoFit/>
          </a:bodyPr>
          <a:lstStyle/>
          <a:p>
            <a:pPr algn="ctr" defTabSz="914063" eaLnBrk="0" hangingPunct="0"/>
            <a:r>
              <a:rPr lang="en-US" sz="700" dirty="0">
                <a:latin typeface="Arial" pitchFamily="34" charset="0"/>
                <a:cs typeface="Arial" charset="0"/>
              </a:rPr>
              <a:t>© </a:t>
            </a:r>
            <a:r>
              <a:rPr lang="en-US" sz="700" dirty="0" smtClean="0">
                <a:latin typeface="Arial" pitchFamily="34" charset="0"/>
                <a:cs typeface="Arial" charset="0"/>
              </a:rPr>
              <a:t>2007 Microsoft </a:t>
            </a:r>
            <a:r>
              <a:rPr lang="en-US" sz="700" dirty="0">
                <a:latin typeface="Arial" pitchFamily="34" charset="0"/>
                <a:cs typeface="Arial" charset="0"/>
              </a:rPr>
              <a:t>Corporation. All rights reserved. Microsoft, Windows, Windows Vista and other product names are or may be registered trademarks and/or trademarks in the U.S. and/or other countries.</a:t>
            </a:r>
          </a:p>
          <a:p>
            <a:pPr algn="ctr" defTabSz="914063" eaLnBrk="0" hangingPunct="0"/>
            <a:r>
              <a:rPr lang="en-US" sz="700" dirty="0">
                <a:latin typeface="Arial"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Arial" pitchFamily="34" charset="0"/>
                <a:cs typeface="Arial" charset="0"/>
              </a:rPr>
            </a:br>
            <a:r>
              <a:rPr lang="en-US" sz="700" dirty="0">
                <a:latin typeface="Arial" pitchFamily="34" charset="0"/>
                <a:cs typeface="Arial" charset="0"/>
              </a:rPr>
              <a:t>MICROSOFT MAKES NO WARRANTIES, EXPRESS, IMPLIED OR STATUTORY, AS TO THE INFORMATION IN THIS PRESENTATION.</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d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a:ln w="9525">
            <a:noFill/>
            <a:miter lim="800000"/>
            <a:headEnd/>
            <a:tailEnd/>
          </a:ln>
          <a:effectLst/>
        </p:spPr>
        <p:txBody>
          <a:bodyPr vert="horz" wrap="square" lIns="91440" tIns="45720" rIns="91440" bIns="4572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Title Text</a:t>
            </a:r>
            <a:endParaRPr lang="en-US" dirty="0"/>
          </a:p>
        </p:txBody>
      </p:sp>
      <p:sp>
        <p:nvSpPr>
          <p:cNvPr id="3" name="Content Placeholder 2"/>
          <p:cNvSpPr>
            <a:spLocks noGrp="1"/>
          </p:cNvSpPr>
          <p:nvPr>
            <p:ph idx="1"/>
          </p:nvPr>
        </p:nvSpPr>
        <p:spPr>
          <a:xfrm>
            <a:off x="722312" y="1347788"/>
            <a:ext cx="7689851" cy="1660968"/>
          </a:xfrm>
        </p:spPr>
        <p:txBody>
          <a:bodyPr/>
          <a:lstStyle>
            <a:lvl1pPr>
              <a:lnSpc>
                <a:spcPct val="90000"/>
              </a:lnSpc>
              <a:buFontTx/>
              <a:buNone/>
              <a:defRPr sz="2400">
                <a:latin typeface="Courier New" pitchFamily="49" charset="0"/>
                <a:cs typeface="Courier New" pitchFamily="49" charset="0"/>
              </a:defRPr>
            </a:lvl1pPr>
            <a:lvl2pPr>
              <a:lnSpc>
                <a:spcPct val="90000"/>
              </a:lnSpc>
              <a:buFontTx/>
              <a:buNone/>
              <a:defRPr sz="2000">
                <a:latin typeface="Courier New" pitchFamily="49" charset="0"/>
                <a:cs typeface="Courier New" pitchFamily="49" charset="0"/>
              </a:defRPr>
            </a:lvl2pPr>
            <a:lvl3pPr>
              <a:lnSpc>
                <a:spcPct val="90000"/>
              </a:lnSpc>
              <a:buFontTx/>
              <a:buNone/>
              <a:defRPr sz="1800">
                <a:latin typeface="Courier New" pitchFamily="49" charset="0"/>
                <a:cs typeface="Courier New" pitchFamily="49" charset="0"/>
              </a:defRPr>
            </a:lvl3pPr>
            <a:lvl4pPr>
              <a:lnSpc>
                <a:spcPct val="90000"/>
              </a:lnSpc>
              <a:buFontTx/>
              <a:buNone/>
              <a:defRPr sz="1600">
                <a:latin typeface="Courier New" pitchFamily="49" charset="0"/>
                <a:cs typeface="Courier New" pitchFamily="49" charset="0"/>
              </a:defRPr>
            </a:lvl4pPr>
            <a:lvl5pPr>
              <a:lnSpc>
                <a:spcPct val="90000"/>
              </a:lnSpc>
              <a:buFontTx/>
              <a:buNone/>
              <a:defRPr sz="1600">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F428E85-16CB-4FF9-9F66-4E9134982E5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a:t>Click to edit Master title style</a:t>
            </a:r>
          </a:p>
        </p:txBody>
      </p:sp>
      <p:sp>
        <p:nvSpPr>
          <p:cNvPr id="3" name="Text Placeholder 2"/>
          <p:cNvSpPr>
            <a:spLocks noGrp="1"/>
          </p:cNvSpPr>
          <p:nvPr>
            <p:ph type="body" idx="1"/>
          </p:nvPr>
        </p:nvSpPr>
        <p:spPr/>
        <p:txBody>
          <a:bodyPr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722312" y="2925354"/>
            <a:ext cx="7689851" cy="1384995"/>
          </a:xfrm>
          <a:noFill/>
          <a:ln w="9525">
            <a:noFill/>
            <a:miter lim="800000"/>
            <a:headEnd/>
            <a:tailEnd/>
          </a:ln>
          <a:effectLst/>
        </p:spPr>
        <p:txBody>
          <a:bodyPr vert="horz" wrap="square" lIns="0" tIns="0" rIns="0" bIns="0" numCol="1" anchor="b" anchorCtr="0" compatLnSpc="1">
            <a:prstTxWarp prst="textNoShape">
              <a:avLst/>
            </a:prstTxWarp>
            <a:normAutofit/>
          </a:bodyPr>
          <a:lstStyle>
            <a:lvl1pPr marL="0" indent="0" algn="ctr">
              <a:buFont typeface="Arial" pitchFamily="34" charset="0"/>
              <a:buNone/>
              <a:defRPr lang="en-US" sz="10000" kern="1200" cap="all" dirty="0" smtClean="0">
                <a:solidFill>
                  <a:schemeClr val="bg1">
                    <a:alpha val="35000"/>
                  </a:schemeClr>
                </a:solidFill>
                <a:effectLst/>
                <a:latin typeface="Arial Black" pitchFamily="34" charset="0"/>
                <a:ea typeface="+mj-ea"/>
                <a:cs typeface="+mj-cs"/>
              </a:defRPr>
            </a:lvl1pPr>
          </a:lstStyle>
          <a:p>
            <a:pPr marL="0" marR="0" lvl="0" indent="0" algn="ctr" defTabSz="914363" rtl="0" eaLnBrk="1" fontAlgn="base" latinLnBrk="0" hangingPunct="1">
              <a:lnSpc>
                <a:spcPct val="90000"/>
              </a:lnSpc>
              <a:spcBef>
                <a:spcPct val="0"/>
              </a:spcBef>
              <a:spcAft>
                <a:spcPct val="0"/>
              </a:spcAft>
              <a:buClrTx/>
              <a:buSzTx/>
              <a:buFontTx/>
              <a:buNone/>
              <a:tabLst/>
              <a:defRPr/>
            </a:pPr>
            <a:r>
              <a:rPr lang="en-US" dirty="0" smtClean="0"/>
              <a:t>demo</a:t>
            </a:r>
          </a:p>
        </p:txBody>
      </p:sp>
      <p:sp>
        <p:nvSpPr>
          <p:cNvPr id="2" name="Title 1"/>
          <p:cNvSpPr>
            <a:spLocks noGrp="1"/>
          </p:cNvSpPr>
          <p:nvPr>
            <p:ph type="ctrTitle" hasCustomPrompt="1"/>
          </p:nvPr>
        </p:nvSpPr>
        <p:spPr>
          <a:xfrm>
            <a:off x="368300" y="3692141"/>
            <a:ext cx="8394699" cy="1154497"/>
          </a:xfrm>
          <a:noFill/>
          <a:ln w="9525">
            <a:noFill/>
            <a:miter lim="800000"/>
            <a:headEnd/>
            <a:tailEnd/>
          </a:ln>
          <a:effectLst/>
        </p:spPr>
        <p:txBody>
          <a:bodyPr vert="horz" wrap="square" lIns="0" tIns="0" rIns="0" bIns="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lvl1pPr algn="ctr">
              <a:lnSpc>
                <a:spcPct val="90000"/>
              </a:lnSpc>
              <a:defRPr lang="en-US" sz="4000" b="0" kern="1200" cap="none" spc="-125" dirty="0">
                <a:ln w="3175">
                  <a:noFill/>
                </a:ln>
                <a:solidFill>
                  <a:schemeClr val="tx1"/>
                </a:solidFill>
                <a:effectLst/>
                <a:latin typeface="+mj-lt"/>
                <a:ea typeface="+mj-ea"/>
                <a:cs typeface="+mj-cs"/>
              </a:defRPr>
            </a:lvl1pPr>
          </a:lstStyle>
          <a:p>
            <a:pPr marL="0" marR="0" lvl="0" indent="0" algn="ctr" defTabSz="914363" rtl="0" eaLnBrk="1" fontAlgn="base" latinLnBrk="0" hangingPunct="1">
              <a:lnSpc>
                <a:spcPct val="90000"/>
              </a:lnSpc>
              <a:spcBef>
                <a:spcPct val="0"/>
              </a:spcBef>
              <a:spcAft>
                <a:spcPct val="0"/>
              </a:spcAft>
              <a:buClrTx/>
              <a:buSzTx/>
              <a:buFontTx/>
              <a:buNone/>
              <a:tabLst/>
              <a:defRPr/>
            </a:pPr>
            <a:r>
              <a:rPr lang="en-US" dirty="0" smtClean="0"/>
              <a:t>Click to Edit Transition Title</a:t>
            </a:r>
            <a:endParaRPr lang="en-US" dirty="0"/>
          </a:p>
        </p:txBody>
      </p:sp>
      <p:sp>
        <p:nvSpPr>
          <p:cNvPr id="3" name="Subtitle 2"/>
          <p:cNvSpPr>
            <a:spLocks noGrp="1"/>
          </p:cNvSpPr>
          <p:nvPr>
            <p:ph type="subTitle" idx="1" hasCustomPrompt="1"/>
          </p:nvPr>
        </p:nvSpPr>
        <p:spPr bwMode="invGray">
          <a:xfrm>
            <a:off x="4570412" y="4879296"/>
            <a:ext cx="4192587" cy="332399"/>
          </a:xfrm>
        </p:spPr>
        <p:txBody>
          <a:bodyPr vert="horz" wrap="square" lIns="0" tIns="0" rIns="0" bIns="0" rtlCol="0">
            <a:spAutoFit/>
            <a:sp3d extrusionH="57150">
              <a:bevelT w="12700" h="12700"/>
            </a:sp3d>
          </a:bodyPr>
          <a:lstStyle>
            <a:lvl1pPr marL="0" indent="0" algn="l" defTabSz="914327" rtl="0" eaLnBrk="1" fontAlgn="base" latinLnBrk="0" hangingPunct="1">
              <a:lnSpc>
                <a:spcPct val="90000"/>
              </a:lnSpc>
              <a:spcBef>
                <a:spcPct val="20000"/>
              </a:spcBef>
              <a:spcAft>
                <a:spcPct val="0"/>
              </a:spcAft>
              <a:buFontTx/>
              <a:buNone/>
              <a:defRPr lang="en-US" sz="2400" kern="1200" dirty="0">
                <a:gradFill>
                  <a:gsLst>
                    <a:gs pos="0">
                      <a:schemeClr val="bg1">
                        <a:lumMod val="65000"/>
                        <a:lumOff val="35000"/>
                      </a:schemeClr>
                    </a:gs>
                    <a:gs pos="50000">
                      <a:srgbClr val="27728D"/>
                    </a:gs>
                    <a:gs pos="100000">
                      <a:schemeClr val="tx1">
                        <a:lumMod val="75000"/>
                        <a:alpha val="85000"/>
                      </a:schemeClr>
                    </a:gs>
                  </a:gsLst>
                  <a:lin ang="16200000" scaled="1"/>
                </a:gradFill>
                <a:effectLst/>
                <a:latin typeface="+mn-lt"/>
                <a:ea typeface="+mn-ea"/>
                <a:cs typeface="+mn-cs"/>
              </a:defRPr>
            </a:lvl1pPr>
            <a:lvl2pPr marL="457163" indent="0" algn="ctr">
              <a:buNone/>
              <a:defRPr>
                <a:solidFill>
                  <a:schemeClr val="tx1">
                    <a:tint val="75000"/>
                  </a:schemeClr>
                </a:solidFill>
              </a:defRPr>
            </a:lvl2pPr>
            <a:lvl3pPr marL="914327" indent="0" algn="ctr">
              <a:buNone/>
              <a:defRPr>
                <a:solidFill>
                  <a:schemeClr val="tx1">
                    <a:tint val="75000"/>
                  </a:schemeClr>
                </a:solidFill>
              </a:defRPr>
            </a:lvl3pPr>
            <a:lvl4pPr marL="1371490" indent="0" algn="ctr">
              <a:buNone/>
              <a:defRPr>
                <a:solidFill>
                  <a:schemeClr val="tx1">
                    <a:tint val="75000"/>
                  </a:schemeClr>
                </a:solidFill>
              </a:defRPr>
            </a:lvl4pPr>
            <a:lvl5pPr marL="1828654" indent="0" algn="ctr">
              <a:buNone/>
              <a:defRPr>
                <a:solidFill>
                  <a:schemeClr val="tx1">
                    <a:tint val="75000"/>
                  </a:schemeClr>
                </a:solidFill>
              </a:defRPr>
            </a:lvl5pPr>
            <a:lvl6pPr marL="2285818" indent="0" algn="ctr">
              <a:buNone/>
              <a:defRPr>
                <a:solidFill>
                  <a:schemeClr val="tx1">
                    <a:tint val="75000"/>
                  </a:schemeClr>
                </a:solidFill>
              </a:defRPr>
            </a:lvl6pPr>
            <a:lvl7pPr marL="2742980" indent="0" algn="ctr">
              <a:buNone/>
              <a:defRPr>
                <a:solidFill>
                  <a:schemeClr val="tx1">
                    <a:tint val="75000"/>
                  </a:schemeClr>
                </a:solidFill>
              </a:defRPr>
            </a:lvl7pPr>
            <a:lvl8pPr marL="3200144" indent="0" algn="ctr">
              <a:buNone/>
              <a:defRPr>
                <a:solidFill>
                  <a:schemeClr val="tx1">
                    <a:tint val="75000"/>
                  </a:schemeClr>
                </a:solidFill>
              </a:defRPr>
            </a:lvl8pPr>
            <a:lvl9pPr marL="3657308" indent="0" algn="ctr">
              <a:buNone/>
              <a:defRPr>
                <a:solidFill>
                  <a:schemeClr val="tx1">
                    <a:tint val="75000"/>
                  </a:schemeClr>
                </a:solidFill>
              </a:defRPr>
            </a:lvl9pPr>
          </a:lstStyle>
          <a:p>
            <a:r>
              <a:rPr lang="en-US" dirty="0" smtClean="0"/>
              <a:t>Click to edit Speaker Name</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a:ln w="9525">
            <a:noFill/>
            <a:miter lim="800000"/>
            <a:headEnd/>
            <a:tailEnd/>
          </a:ln>
          <a:effectLst/>
        </p:spPr>
        <p:txBody>
          <a:bodyPr vert="horz" wrap="square" lIns="91440" tIns="45720" rIns="91440" bIns="4572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Title Text</a:t>
            </a:r>
            <a:endParaRPr lang="en-US" dirty="0"/>
          </a:p>
        </p:txBody>
      </p:sp>
      <p:sp>
        <p:nvSpPr>
          <p:cNvPr id="3" name="Content Placeholder 2"/>
          <p:cNvSpPr>
            <a:spLocks noGrp="1"/>
          </p:cNvSpPr>
          <p:nvPr>
            <p:ph idx="1"/>
          </p:nvPr>
        </p:nvSpPr>
        <p:spPr>
          <a:xfrm>
            <a:off x="368300" y="1347788"/>
            <a:ext cx="8382000" cy="1854867"/>
          </a:xfrm>
        </p:spPr>
        <p:txBody>
          <a:bodyPr/>
          <a:lstStyle>
            <a:lvl1pPr>
              <a:lnSpc>
                <a:spcPct val="90000"/>
              </a:lnSpc>
              <a:defRPr sz="2800"/>
            </a:lvl1pPr>
            <a:lvl2pPr>
              <a:lnSpc>
                <a:spcPct val="90000"/>
              </a:lnSpc>
              <a:defRPr sz="2400"/>
            </a:lvl2pPr>
            <a:lvl3pPr>
              <a:lnSpc>
                <a:spcPct val="90000"/>
              </a:lnSpc>
              <a:defRPr sz="20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8" descr="D:\Slidework\Jobs\TechEd2007 - Brian Marble\Template\Template\images\TE_logo.png"/>
          <p:cNvPicPr>
            <a:picLocks noChangeAspect="1" noChangeArrowheads="1"/>
          </p:cNvPicPr>
          <p:nvPr userDrawn="1"/>
        </p:nvPicPr>
        <p:blipFill>
          <a:blip r:embed="rId2"/>
          <a:srcRect/>
          <a:stretch>
            <a:fillRect/>
          </a:stretch>
        </p:blipFill>
        <p:spPr bwMode="auto">
          <a:xfrm>
            <a:off x="7964557" y="6242916"/>
            <a:ext cx="850238" cy="522542"/>
          </a:xfrm>
          <a:prstGeom prst="rect">
            <a:avLst/>
          </a:prstGeom>
          <a:noFill/>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with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a:ln w="9525">
            <a:noFill/>
            <a:miter lim="800000"/>
            <a:headEnd/>
            <a:tailEnd/>
          </a:ln>
          <a:effectLst/>
        </p:spPr>
        <p:txBody>
          <a:bodyPr vert="horz" wrap="square" lIns="91440" tIns="45720" rIns="91440" bIns="4572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Title Text</a:t>
            </a:r>
            <a:endParaRPr lang="en-US" dirty="0"/>
          </a:p>
        </p:txBody>
      </p:sp>
      <p:sp>
        <p:nvSpPr>
          <p:cNvPr id="3" name="Content Placeholder 2"/>
          <p:cNvSpPr>
            <a:spLocks noGrp="1"/>
          </p:cNvSpPr>
          <p:nvPr>
            <p:ph idx="1"/>
          </p:nvPr>
        </p:nvSpPr>
        <p:spPr>
          <a:xfrm>
            <a:off x="368300" y="1839913"/>
            <a:ext cx="8382000" cy="1854867"/>
          </a:xfrm>
        </p:spPr>
        <p:txBody>
          <a:bodyPr/>
          <a:lstStyle>
            <a:lvl1pPr>
              <a:lnSpc>
                <a:spcPct val="90000"/>
              </a:lnSpc>
              <a:defRPr sz="2800"/>
            </a:lvl1pPr>
            <a:lvl2pPr>
              <a:lnSpc>
                <a:spcPct val="90000"/>
              </a:lnSpc>
              <a:defRPr sz="2400"/>
            </a:lvl2pPr>
            <a:lvl3pPr>
              <a:lnSpc>
                <a:spcPct val="90000"/>
              </a:lnSpc>
              <a:defRPr sz="20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2"/>
          <p:cNvSpPr>
            <a:spLocks noGrp="1"/>
          </p:cNvSpPr>
          <p:nvPr userDrawn="1">
            <p:ph type="body" sz="quarter" idx="10" hasCustomPrompt="1"/>
          </p:nvPr>
        </p:nvSpPr>
        <p:spPr>
          <a:xfrm>
            <a:off x="368300" y="767292"/>
            <a:ext cx="8394700" cy="443198"/>
          </a:xfrm>
        </p:spPr>
        <p:txBody>
          <a:bodyPr vert="horz" wrap="square" lIns="91440" tIns="0" rIns="91440" bIns="0" rtlCol="0">
            <a:spAutoFit/>
          </a:bodyPr>
          <a:lstStyle>
            <a:lvl1pPr marL="384939" indent="-384939" algn="l" defTabSz="914327" rtl="0" eaLnBrk="1" latinLnBrk="0" hangingPunct="1">
              <a:lnSpc>
                <a:spcPct val="90000"/>
              </a:lnSpc>
              <a:spcBef>
                <a:spcPct val="20000"/>
              </a:spcBef>
              <a:buFontTx/>
              <a:buNone/>
              <a:defRPr lang="en-US" sz="3200" b="0" kern="1200" baseline="0">
                <a:ln w="18415" cmpd="sng">
                  <a:noFill/>
                  <a:prstDash val="solid"/>
                </a:ln>
                <a:solidFill>
                  <a:srgbClr val="FFFFCC"/>
                </a:solidFill>
                <a:effectLst>
                  <a:outerShdw blurRad="60007" dist="310007" dir="7680000" sy="30000" kx="1300200" algn="ctr" rotWithShape="0">
                    <a:prstClr val="black">
                      <a:alpha val="32000"/>
                    </a:prstClr>
                  </a:outerShdw>
                </a:effectLst>
                <a:latin typeface="Arial Narrow" pitchFamily="34" charset="0"/>
                <a:ea typeface="+mn-ea"/>
                <a:cs typeface="+mn-cs"/>
              </a:defRPr>
            </a:lvl1pPr>
          </a:lstStyle>
          <a:p>
            <a:r>
              <a:rPr lang="en-US" dirty="0" smtClean="0">
                <a:effectLst>
                  <a:outerShdw blurRad="60007" dist="310007" dir="7680000" sy="30000" kx="1300200" algn="ctr" rotWithShape="0">
                    <a:prstClr val="black">
                      <a:alpha val="32000"/>
                    </a:prstClr>
                  </a:outerShdw>
                </a:effectLst>
              </a:rPr>
              <a:t>Click to edit subtitle text</a:t>
            </a:r>
            <a:endParaRPr>
              <a:effectLst>
                <a:outerShdw blurRad="60007" dist="310007" dir="7680000" sy="30000" kx="1300200" algn="ctr" rotWithShape="0">
                  <a:prstClr val="black">
                    <a:alpha val="32000"/>
                  </a:prstClr>
                </a:outerShdw>
              </a:effectLst>
            </a:endParaRPr>
          </a:p>
        </p:txBody>
      </p:sp>
      <p:pic>
        <p:nvPicPr>
          <p:cNvPr id="5" name="Picture 8" descr="D:\Slidework\Jobs\TechEd2007 - Brian Marble\Template\Template\images\TE_logo.png"/>
          <p:cNvPicPr>
            <a:picLocks noChangeAspect="1" noChangeArrowheads="1"/>
          </p:cNvPicPr>
          <p:nvPr userDrawn="1"/>
        </p:nvPicPr>
        <p:blipFill>
          <a:blip r:embed="rId2"/>
          <a:srcRect/>
          <a:stretch>
            <a:fillRect/>
          </a:stretch>
        </p:blipFill>
        <p:spPr bwMode="auto">
          <a:xfrm>
            <a:off x="7964557" y="6242916"/>
            <a:ext cx="850238" cy="522542"/>
          </a:xfrm>
          <a:prstGeom prst="rect">
            <a:avLst/>
          </a:prstGeom>
          <a:noFill/>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a:ln w="9525">
            <a:noFill/>
            <a:miter lim="800000"/>
            <a:headEnd/>
            <a:tailEnd/>
          </a:ln>
          <a:effectLst/>
        </p:spPr>
        <p:txBody>
          <a:bodyPr vert="horz" wrap="square" lIns="91440" tIns="45720" rIns="91440" bIns="4572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Title Text</a:t>
            </a:r>
            <a:endParaRPr lang="en-US" dirty="0"/>
          </a:p>
        </p:txBody>
      </p:sp>
      <p:sp>
        <p:nvSpPr>
          <p:cNvPr id="3" name="Content Placeholder 2"/>
          <p:cNvSpPr>
            <a:spLocks noGrp="1"/>
          </p:cNvSpPr>
          <p:nvPr>
            <p:ph sz="half" idx="1"/>
          </p:nvPr>
        </p:nvSpPr>
        <p:spPr>
          <a:xfrm>
            <a:off x="368300" y="1347788"/>
            <a:ext cx="4114800" cy="1917448"/>
          </a:xfrm>
        </p:spPr>
        <p:txBody>
          <a:bodyPr/>
          <a:lstStyle>
            <a:lvl1pPr marL="339962" indent="-339962">
              <a:lnSpc>
                <a:spcPct val="90000"/>
              </a:lnSpc>
              <a:defRPr sz="2400"/>
            </a:lvl1pPr>
            <a:lvl2pPr marL="673311" indent="-325411">
              <a:lnSpc>
                <a:spcPct val="90000"/>
              </a:lnSpc>
              <a:defRPr sz="2000"/>
            </a:lvl2pPr>
            <a:lvl3pPr marL="953747" indent="-288373">
              <a:lnSpc>
                <a:spcPct val="90000"/>
              </a:lnSpc>
              <a:defRPr sz="1800"/>
            </a:lvl3pPr>
            <a:lvl4pPr marL="1227569" indent="-273822">
              <a:lnSpc>
                <a:spcPct val="90000"/>
              </a:lnSpc>
              <a:defRPr sz="1600"/>
            </a:lvl4pPr>
            <a:lvl5pPr marL="1515941" indent="-280435">
              <a:lnSpc>
                <a:spcPct val="90000"/>
              </a:lnSpc>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0900" y="1347788"/>
            <a:ext cx="4114800" cy="1917448"/>
          </a:xfrm>
        </p:spPr>
        <p:txBody>
          <a:bodyPr/>
          <a:lstStyle>
            <a:lvl1pPr marL="347900" indent="-347900">
              <a:lnSpc>
                <a:spcPct val="90000"/>
              </a:lnSpc>
              <a:defRPr sz="2400"/>
            </a:lvl1pPr>
            <a:lvl2pPr marL="673311" indent="-339962">
              <a:lnSpc>
                <a:spcPct val="90000"/>
              </a:lnSpc>
              <a:defRPr sz="2000"/>
            </a:lvl2pPr>
            <a:lvl3pPr marL="961683" indent="-302924">
              <a:lnSpc>
                <a:spcPct val="90000"/>
              </a:lnSpc>
              <a:defRPr sz="1800"/>
            </a:lvl3pPr>
            <a:lvl4pPr marL="1227569" indent="-265885">
              <a:lnSpc>
                <a:spcPct val="90000"/>
              </a:lnSpc>
              <a:defRPr sz="1600"/>
            </a:lvl4pPr>
            <a:lvl5pPr marL="1515941" indent="-273822">
              <a:lnSpc>
                <a:spcPct val="90000"/>
              </a:lnSpc>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8" descr="D:\Slidework\Jobs\TechEd2007 - Brian Marble\Template\Template\images\TE_logo.png"/>
          <p:cNvPicPr>
            <a:picLocks noChangeAspect="1" noChangeArrowheads="1"/>
          </p:cNvPicPr>
          <p:nvPr userDrawn="1"/>
        </p:nvPicPr>
        <p:blipFill>
          <a:blip r:embed="rId2"/>
          <a:srcRect/>
          <a:stretch>
            <a:fillRect/>
          </a:stretch>
        </p:blipFill>
        <p:spPr bwMode="auto">
          <a:xfrm>
            <a:off x="7964557" y="6242916"/>
            <a:ext cx="850238" cy="522542"/>
          </a:xfrm>
          <a:prstGeom prst="rect">
            <a:avLst/>
          </a:prstGeom>
          <a:noFill/>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Title Text</a:t>
            </a:r>
            <a:endParaRPr lang="en-US" dirty="0"/>
          </a:p>
        </p:txBody>
      </p:sp>
      <p:sp>
        <p:nvSpPr>
          <p:cNvPr id="3" name="Text Placeholder 2"/>
          <p:cNvSpPr>
            <a:spLocks noGrp="1"/>
          </p:cNvSpPr>
          <p:nvPr>
            <p:ph type="body" idx="1"/>
          </p:nvPr>
        </p:nvSpPr>
        <p:spPr>
          <a:xfrm>
            <a:off x="368301" y="1347788"/>
            <a:ext cx="4114800" cy="692498"/>
          </a:xfrm>
        </p:spPr>
        <p:txBody>
          <a:bodyPr anchor="b"/>
          <a:lstStyle>
            <a:lvl1pPr marL="0" indent="0">
              <a:lnSpc>
                <a:spcPct val="90000"/>
              </a:lnSpc>
              <a:spcBef>
                <a:spcPts val="0"/>
              </a:spcBef>
              <a:buNone/>
              <a:defRPr sz="2500" b="1">
                <a:latin typeface="Arial" pitchFamily="34" charset="0"/>
                <a:cs typeface="Arial" pitchFamily="34" charset="0"/>
              </a:defRPr>
            </a:lvl1pPr>
            <a:lvl2pPr marL="457163" indent="0">
              <a:buNone/>
              <a:defRPr sz="2000" b="1"/>
            </a:lvl2pPr>
            <a:lvl3pPr marL="914327" indent="0">
              <a:buNone/>
              <a:defRPr sz="1800" b="1"/>
            </a:lvl3pPr>
            <a:lvl4pPr marL="1371490" indent="0">
              <a:buNone/>
              <a:defRPr sz="1600" b="1"/>
            </a:lvl4pPr>
            <a:lvl5pPr marL="1828654" indent="0">
              <a:buNone/>
              <a:defRPr sz="1600" b="1"/>
            </a:lvl5pPr>
            <a:lvl6pPr marL="2285818" indent="0">
              <a:buNone/>
              <a:defRPr sz="1600" b="1"/>
            </a:lvl6pPr>
            <a:lvl7pPr marL="2742980" indent="0">
              <a:buNone/>
              <a:defRPr sz="1600" b="1"/>
            </a:lvl7pPr>
            <a:lvl8pPr marL="3200144" indent="0">
              <a:buNone/>
              <a:defRPr sz="1600" b="1"/>
            </a:lvl8pPr>
            <a:lvl9pPr marL="365730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68300" y="2111110"/>
            <a:ext cx="4114800" cy="1537344"/>
          </a:xfrm>
        </p:spPr>
        <p:txBody>
          <a:bodyPr/>
          <a:lstStyle>
            <a:lvl1pPr marL="281759" indent="-281759">
              <a:defRPr sz="2300"/>
            </a:lvl1pPr>
            <a:lvl2pPr marL="562196" indent="-265885">
              <a:defRPr sz="2000"/>
            </a:lvl2pPr>
            <a:lvl3pPr marL="813529" indent="-243397">
              <a:defRPr sz="1800"/>
            </a:lvl3pPr>
            <a:lvl4pPr marL="1050312" indent="-228847">
              <a:defRPr sz="1700"/>
            </a:lvl4pPr>
            <a:lvl5pPr marL="1279159" indent="-206358">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3283" y="1347788"/>
            <a:ext cx="4117019" cy="692498"/>
          </a:xfrm>
        </p:spPr>
        <p:txBody>
          <a:bodyPr vert="horz" wrap="square" lIns="0" tIns="0" rIns="0" bIns="0" rtlCol="0" anchor="b">
            <a:spAutoFit/>
          </a:bodyPr>
          <a:lstStyle>
            <a:lvl1pPr marL="0" indent="0">
              <a:lnSpc>
                <a:spcPct val="90000"/>
              </a:lnSpc>
              <a:spcBef>
                <a:spcPts val="0"/>
              </a:spcBef>
              <a:buNone/>
              <a:defRPr lang="en-US" sz="2500" b="1" kern="1200" smtClean="0">
                <a:solidFill>
                  <a:schemeClr val="tx1"/>
                </a:solidFill>
                <a:effectLst/>
                <a:latin typeface="Arial" pitchFamily="34" charset="0"/>
                <a:ea typeface="+mn-ea"/>
                <a:cs typeface="Arial" pitchFamily="34" charset="0"/>
              </a:defRPr>
            </a:lvl1pPr>
            <a:lvl2pPr marL="457163" indent="0">
              <a:buNone/>
              <a:defRPr sz="2000" b="1"/>
            </a:lvl2pPr>
            <a:lvl3pPr marL="914327" indent="0">
              <a:buNone/>
              <a:defRPr sz="1800" b="1"/>
            </a:lvl3pPr>
            <a:lvl4pPr marL="1371490" indent="0">
              <a:buNone/>
              <a:defRPr sz="1600" b="1"/>
            </a:lvl4pPr>
            <a:lvl5pPr marL="1828654" indent="0">
              <a:buNone/>
              <a:defRPr sz="1600" b="1"/>
            </a:lvl5pPr>
            <a:lvl6pPr marL="2285818" indent="0">
              <a:buNone/>
              <a:defRPr sz="1600" b="1"/>
            </a:lvl6pPr>
            <a:lvl7pPr marL="2742980" indent="0">
              <a:buNone/>
              <a:defRPr sz="1600" b="1"/>
            </a:lvl7pPr>
            <a:lvl8pPr marL="3200144" indent="0">
              <a:buNone/>
              <a:defRPr sz="1600" b="1"/>
            </a:lvl8pPr>
            <a:lvl9pPr marL="3657308" indent="0">
              <a:buNone/>
              <a:defRPr sz="1600" b="1"/>
            </a:lvl9pPr>
          </a:lstStyle>
          <a:p>
            <a:pPr marL="0" lvl="0" indent="0" algn="l" defTabSz="914327" rtl="0" eaLnBrk="1" latinLnBrk="0" hangingPunct="1">
              <a:lnSpc>
                <a:spcPct val="90000"/>
              </a:lnSpc>
              <a:spcBef>
                <a:spcPts val="0"/>
              </a:spcBef>
              <a:buFontTx/>
              <a:buNone/>
            </a:pPr>
            <a:r>
              <a:rPr lang="en-US" smtClean="0"/>
              <a:t>Click to edit Master text styles</a:t>
            </a:r>
          </a:p>
        </p:txBody>
      </p:sp>
      <p:sp>
        <p:nvSpPr>
          <p:cNvPr id="6" name="Content Placeholder 5"/>
          <p:cNvSpPr>
            <a:spLocks noGrp="1"/>
          </p:cNvSpPr>
          <p:nvPr>
            <p:ph sz="quarter" idx="4"/>
          </p:nvPr>
        </p:nvSpPr>
        <p:spPr>
          <a:xfrm>
            <a:off x="4632327" y="2111110"/>
            <a:ext cx="4117974" cy="1537344"/>
          </a:xfrm>
        </p:spPr>
        <p:txBody>
          <a:bodyPr/>
          <a:lstStyle>
            <a:lvl1pPr marL="296309" indent="-296309">
              <a:defRPr sz="2300"/>
            </a:lvl1pPr>
            <a:lvl2pPr marL="570132" indent="-273822">
              <a:defRPr sz="2000"/>
            </a:lvl2pPr>
            <a:lvl3pPr marL="821466" indent="-244720">
              <a:defRPr sz="1800"/>
            </a:lvl3pPr>
            <a:lvl4pPr marL="1050312" indent="-236784">
              <a:defRPr sz="1700"/>
            </a:lvl4pPr>
            <a:lvl5pPr marL="1279159" indent="-220910">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8" descr="D:\Slidework\Jobs\TechEd2007 - Brian Marble\Template\Template\images\TE_logo.png"/>
          <p:cNvPicPr>
            <a:picLocks noChangeAspect="1" noChangeArrowheads="1"/>
          </p:cNvPicPr>
          <p:nvPr userDrawn="1"/>
        </p:nvPicPr>
        <p:blipFill>
          <a:blip r:embed="rId2"/>
          <a:srcRect/>
          <a:stretch>
            <a:fillRect/>
          </a:stretch>
        </p:blipFill>
        <p:spPr bwMode="auto">
          <a:xfrm>
            <a:off x="7964557" y="6242916"/>
            <a:ext cx="850238" cy="522542"/>
          </a:xfrm>
          <a:prstGeom prst="rect">
            <a:avLst/>
          </a:prstGeom>
          <a:noFill/>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Text</a:t>
            </a:r>
            <a:endParaRPr lang="en-US" dirty="0"/>
          </a:p>
        </p:txBody>
      </p:sp>
      <p:pic>
        <p:nvPicPr>
          <p:cNvPr id="3" name="Picture 8" descr="D:\Slidework\Jobs\TechEd2007 - Brian Marble\Template\Template\images\TE_logo.png"/>
          <p:cNvPicPr>
            <a:picLocks noChangeAspect="1" noChangeArrowheads="1"/>
          </p:cNvPicPr>
          <p:nvPr userDrawn="1"/>
        </p:nvPicPr>
        <p:blipFill>
          <a:blip r:embed="rId2"/>
          <a:srcRect/>
          <a:stretch>
            <a:fillRect/>
          </a:stretch>
        </p:blipFill>
        <p:spPr bwMode="auto">
          <a:xfrm>
            <a:off x="7964557" y="6242916"/>
            <a:ext cx="850238" cy="522542"/>
          </a:xfrm>
          <a:prstGeom prst="rect">
            <a:avLst/>
          </a:prstGeom>
          <a:noFill/>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Title Only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Text</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D:\Slidework\Jobs\TechEd2007 - Brian Marble\Template\Template\images\TE_logo.png"/>
          <p:cNvPicPr>
            <a:picLocks noChangeAspect="1" noChangeArrowheads="1"/>
          </p:cNvPicPr>
          <p:nvPr userDrawn="1"/>
        </p:nvPicPr>
        <p:blipFill>
          <a:blip r:embed="rId2"/>
          <a:srcRect/>
          <a:stretch>
            <a:fillRect/>
          </a:stretch>
        </p:blipFill>
        <p:spPr bwMode="auto">
          <a:xfrm>
            <a:off x="7964557" y="6242916"/>
            <a:ext cx="850238" cy="522542"/>
          </a:xfrm>
          <a:prstGeom prst="rect">
            <a:avLst/>
          </a:prstGeom>
          <a:noFill/>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0"/>
            <a:ext cx="9144000" cy="1411288"/>
          </a:xfrm>
          <a:prstGeom prst="rect">
            <a:avLst/>
          </a:prstGeom>
          <a:gradFill>
            <a:gsLst>
              <a:gs pos="0">
                <a:srgbClr val="0070C0">
                  <a:alpha val="0"/>
                </a:srgbClr>
              </a:gs>
              <a:gs pos="41000">
                <a:schemeClr val="tx1">
                  <a:alpha val="15000"/>
                </a:schemeClr>
              </a:gs>
              <a:gs pos="56000">
                <a:schemeClr val="tx1">
                  <a:alpha val="25000"/>
                </a:schemeClr>
              </a:gs>
              <a:gs pos="100000">
                <a:schemeClr val="tx1">
                  <a:alpha val="70000"/>
                </a:schemeClr>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800" dirty="0" smtClean="0">
              <a:solidFill>
                <a:schemeClr val="tx1"/>
              </a:solidFill>
              <a:effectLst>
                <a:outerShdw blurRad="38100" dist="38100" dir="2700000" algn="tl">
                  <a:srgbClr val="000000">
                    <a:alpha val="43137"/>
                  </a:srgbClr>
                </a:outerShdw>
              </a:effectLst>
              <a:latin typeface="Arial" pitchFamily="34" charset="0"/>
            </a:endParaRPr>
          </a:p>
        </p:txBody>
      </p:sp>
      <p:sp>
        <p:nvSpPr>
          <p:cNvPr id="2" name="Title Placeholder 1"/>
          <p:cNvSpPr>
            <a:spLocks noGrp="1"/>
          </p:cNvSpPr>
          <p:nvPr>
            <p:ph type="title"/>
          </p:nvPr>
        </p:nvSpPr>
        <p:spPr>
          <a:xfrm>
            <a:off x="368300" y="220663"/>
            <a:ext cx="8382000" cy="609398"/>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p>
            <a:r>
              <a:rPr lang="en-US" dirty="0" smtClean="0"/>
              <a:t>Click to Edit Title Text</a:t>
            </a:r>
            <a:endParaRPr lang="en-US" dirty="0"/>
          </a:p>
        </p:txBody>
      </p:sp>
      <p:sp>
        <p:nvSpPr>
          <p:cNvPr id="3" name="Text Placeholder 2"/>
          <p:cNvSpPr>
            <a:spLocks noGrp="1"/>
          </p:cNvSpPr>
          <p:nvPr>
            <p:ph type="body" idx="1"/>
          </p:nvPr>
        </p:nvSpPr>
        <p:spPr>
          <a:xfrm>
            <a:off x="366713" y="1347788"/>
            <a:ext cx="8407400" cy="1854867"/>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9" r:id="rId1"/>
    <p:sldLayoutId id="2147483695" r:id="rId2"/>
    <p:sldLayoutId id="2147483697" r:id="rId3"/>
    <p:sldLayoutId id="2147483743" r:id="rId4"/>
    <p:sldLayoutId id="2147483698" r:id="rId5"/>
    <p:sldLayoutId id="2147483699" r:id="rId6"/>
    <p:sldLayoutId id="2147483700" r:id="rId7"/>
    <p:sldLayoutId id="2147483747" r:id="rId8"/>
    <p:sldLayoutId id="2147483701" r:id="rId9"/>
    <p:sldLayoutId id="2147483702" r:id="rId10"/>
    <p:sldLayoutId id="2147483722" r:id="rId11"/>
    <p:sldLayoutId id="2147483744" r:id="rId12"/>
    <p:sldLayoutId id="2147483746" r:id="rId13"/>
    <p:sldLayoutId id="2147483750" r:id="rId14"/>
    <p:sldLayoutId id="2147483751" r:id="rId15"/>
    <p:sldLayoutId id="2147483752" r:id="rId16"/>
  </p:sldLayoutIdLst>
  <p:transition>
    <p:fade/>
  </p:transition>
  <p:txStyles>
    <p:title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p:titleStyle>
    <p:bodyStyle>
      <a:lvl1pPr marL="384939" indent="-384939" algn="l" defTabSz="914327" rtl="0" eaLnBrk="1" latinLnBrk="0" hangingPunct="1">
        <a:lnSpc>
          <a:spcPct val="90000"/>
        </a:lnSpc>
        <a:spcBef>
          <a:spcPts val="700"/>
        </a:spcBef>
        <a:buFontTx/>
        <a:buBlip>
          <a:blip r:embed="rId19"/>
        </a:buBlip>
        <a:defRPr sz="2800" kern="1200">
          <a:solidFill>
            <a:schemeClr val="tx1"/>
          </a:solidFill>
          <a:effectLst/>
          <a:latin typeface="+mj-lt"/>
          <a:ea typeface="+mn-ea"/>
          <a:cs typeface="+mn-cs"/>
        </a:defRPr>
      </a:lvl1pPr>
      <a:lvl2pPr marL="739451" indent="-362451" algn="l" defTabSz="914327" rtl="0" eaLnBrk="1" latinLnBrk="0" hangingPunct="1">
        <a:lnSpc>
          <a:spcPct val="90000"/>
        </a:lnSpc>
        <a:spcBef>
          <a:spcPts val="700"/>
        </a:spcBef>
        <a:buFontTx/>
        <a:buBlip>
          <a:blip r:embed="rId19"/>
        </a:buBlip>
        <a:defRPr sz="2400" kern="1200">
          <a:solidFill>
            <a:schemeClr val="tx1"/>
          </a:solidFill>
          <a:effectLst/>
          <a:latin typeface="+mj-lt"/>
          <a:ea typeface="+mn-ea"/>
          <a:cs typeface="+mn-cs"/>
        </a:defRPr>
      </a:lvl2pPr>
      <a:lvl3pPr marL="1101902" indent="-347900" algn="l" defTabSz="914327" rtl="0" eaLnBrk="1" latinLnBrk="0" hangingPunct="1">
        <a:lnSpc>
          <a:spcPct val="90000"/>
        </a:lnSpc>
        <a:spcBef>
          <a:spcPts val="700"/>
        </a:spcBef>
        <a:buFontTx/>
        <a:buBlip>
          <a:blip r:embed="rId19"/>
        </a:buBlip>
        <a:defRPr sz="2000" kern="1200">
          <a:solidFill>
            <a:schemeClr val="tx1"/>
          </a:solidFill>
          <a:effectLst/>
          <a:latin typeface="+mj-lt"/>
          <a:ea typeface="+mn-ea"/>
          <a:cs typeface="+mn-cs"/>
        </a:defRPr>
      </a:lvl3pPr>
      <a:lvl4pPr marL="1420699" indent="-318798" algn="l" defTabSz="914327" rtl="0" eaLnBrk="1" latinLnBrk="0" hangingPunct="1">
        <a:lnSpc>
          <a:spcPct val="90000"/>
        </a:lnSpc>
        <a:spcBef>
          <a:spcPts val="700"/>
        </a:spcBef>
        <a:buFontTx/>
        <a:buBlip>
          <a:blip r:embed="rId19"/>
        </a:buBlip>
        <a:defRPr sz="1800" kern="1200">
          <a:solidFill>
            <a:schemeClr val="tx1"/>
          </a:solidFill>
          <a:effectLst/>
          <a:latin typeface="+mj-lt"/>
          <a:ea typeface="+mn-ea"/>
          <a:cs typeface="+mn-cs"/>
        </a:defRPr>
      </a:lvl4pPr>
      <a:lvl5pPr marL="1760661" indent="-318798" algn="l" defTabSz="914327" rtl="0" eaLnBrk="1" latinLnBrk="0" hangingPunct="1">
        <a:lnSpc>
          <a:spcPct val="90000"/>
        </a:lnSpc>
        <a:spcBef>
          <a:spcPts val="700"/>
        </a:spcBef>
        <a:buFontTx/>
        <a:buBlip>
          <a:blip r:embed="rId19"/>
        </a:buBlip>
        <a:defRPr sz="1800" kern="1200">
          <a:solidFill>
            <a:schemeClr val="tx1"/>
          </a:solidFill>
          <a:effectLst/>
          <a:latin typeface="+mj-lt"/>
          <a:ea typeface="+mn-ea"/>
          <a:cs typeface="+mn-cs"/>
        </a:defRPr>
      </a:lvl5pPr>
      <a:lvl6pPr marL="2514399"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62"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6"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90"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7" rtl="0" eaLnBrk="1" latinLnBrk="0" hangingPunct="1">
        <a:defRPr sz="1800" kern="1200">
          <a:solidFill>
            <a:schemeClr val="tx1"/>
          </a:solidFill>
          <a:latin typeface="+mn-lt"/>
          <a:ea typeface="+mn-ea"/>
          <a:cs typeface="+mn-cs"/>
        </a:defRPr>
      </a:lvl1pPr>
      <a:lvl2pPr marL="457163" algn="l" defTabSz="914327" rtl="0" eaLnBrk="1" latinLnBrk="0" hangingPunct="1">
        <a:defRPr sz="1800" kern="1200">
          <a:solidFill>
            <a:schemeClr val="tx1"/>
          </a:solidFill>
          <a:latin typeface="+mn-lt"/>
          <a:ea typeface="+mn-ea"/>
          <a:cs typeface="+mn-cs"/>
        </a:defRPr>
      </a:lvl2pPr>
      <a:lvl3pPr marL="914327" algn="l" defTabSz="914327" rtl="0" eaLnBrk="1" latinLnBrk="0" hangingPunct="1">
        <a:defRPr sz="1800" kern="1200">
          <a:solidFill>
            <a:schemeClr val="tx1"/>
          </a:solidFill>
          <a:latin typeface="+mn-lt"/>
          <a:ea typeface="+mn-ea"/>
          <a:cs typeface="+mn-cs"/>
        </a:defRPr>
      </a:lvl3pPr>
      <a:lvl4pPr marL="1371490" algn="l" defTabSz="914327" rtl="0" eaLnBrk="1" latinLnBrk="0" hangingPunct="1">
        <a:defRPr sz="1800" kern="1200">
          <a:solidFill>
            <a:schemeClr val="tx1"/>
          </a:solidFill>
          <a:latin typeface="+mn-lt"/>
          <a:ea typeface="+mn-ea"/>
          <a:cs typeface="+mn-cs"/>
        </a:defRPr>
      </a:lvl4pPr>
      <a:lvl5pPr marL="1828654" algn="l" defTabSz="914327" rtl="0" eaLnBrk="1" latinLnBrk="0" hangingPunct="1">
        <a:defRPr sz="1800" kern="1200">
          <a:solidFill>
            <a:schemeClr val="tx1"/>
          </a:solidFill>
          <a:latin typeface="+mn-lt"/>
          <a:ea typeface="+mn-ea"/>
          <a:cs typeface="+mn-cs"/>
        </a:defRPr>
      </a:lvl5pPr>
      <a:lvl6pPr marL="2285818" algn="l" defTabSz="914327" rtl="0" eaLnBrk="1" latinLnBrk="0" hangingPunct="1">
        <a:defRPr sz="1800" kern="1200">
          <a:solidFill>
            <a:schemeClr val="tx1"/>
          </a:solidFill>
          <a:latin typeface="+mn-lt"/>
          <a:ea typeface="+mn-ea"/>
          <a:cs typeface="+mn-cs"/>
        </a:defRPr>
      </a:lvl6pPr>
      <a:lvl7pPr marL="2742980" algn="l" defTabSz="914327" rtl="0" eaLnBrk="1" latinLnBrk="0" hangingPunct="1">
        <a:defRPr sz="1800" kern="1200">
          <a:solidFill>
            <a:schemeClr val="tx1"/>
          </a:solidFill>
          <a:latin typeface="+mn-lt"/>
          <a:ea typeface="+mn-ea"/>
          <a:cs typeface="+mn-cs"/>
        </a:defRPr>
      </a:lvl7pPr>
      <a:lvl8pPr marL="3200144" algn="l" defTabSz="914327" rtl="0" eaLnBrk="1" latinLnBrk="0" hangingPunct="1">
        <a:defRPr sz="1800" kern="1200">
          <a:solidFill>
            <a:schemeClr val="tx1"/>
          </a:solidFill>
          <a:latin typeface="+mn-lt"/>
          <a:ea typeface="+mn-ea"/>
          <a:cs typeface="+mn-cs"/>
        </a:defRPr>
      </a:lvl8pPr>
      <a:lvl9pPr marL="3657308" algn="l" defTabSz="91432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oleObject" Target="../embeddings/oleObject12.bin"/><Relationship Id="rId3" Type="http://schemas.openxmlformats.org/officeDocument/2006/relationships/notesSlide" Target="../notesSlides/notesSlide13.xml"/><Relationship Id="rId7" Type="http://schemas.openxmlformats.org/officeDocument/2006/relationships/oleObject" Target="../embeddings/oleObject6.bin"/><Relationship Id="rId12" Type="http://schemas.openxmlformats.org/officeDocument/2006/relationships/oleObject" Target="../embeddings/oleObject11.bin"/><Relationship Id="rId2" Type="http://schemas.openxmlformats.org/officeDocument/2006/relationships/slideLayout" Target="../slideLayouts/slideLayout16.xml"/><Relationship Id="rId16" Type="http://schemas.openxmlformats.org/officeDocument/2006/relationships/oleObject" Target="../embeddings/oleObject15.bin"/><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10.bin"/><Relationship Id="rId5" Type="http://schemas.openxmlformats.org/officeDocument/2006/relationships/oleObject" Target="../embeddings/oleObject4.bin"/><Relationship Id="rId15" Type="http://schemas.openxmlformats.org/officeDocument/2006/relationships/oleObject" Target="../embeddings/oleObject14.bin"/><Relationship Id="rId10" Type="http://schemas.openxmlformats.org/officeDocument/2006/relationships/oleObject" Target="../embeddings/oleObject9.bin"/><Relationship Id="rId4" Type="http://schemas.openxmlformats.org/officeDocument/2006/relationships/oleObject" Target="../embeddings/oleObject3.bin"/><Relationship Id="rId9" Type="http://schemas.openxmlformats.org/officeDocument/2006/relationships/oleObject" Target="../embeddings/oleObject8.bin"/><Relationship Id="rId1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oleObject" Target="../embeddings/oleObject16.bin"/><Relationship Id="rId7"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32.png"/><Relationship Id="rId11" Type="http://schemas.openxmlformats.org/officeDocument/2006/relationships/oleObject" Target="../embeddings/oleObject20.bin"/><Relationship Id="rId5" Type="http://schemas.openxmlformats.org/officeDocument/2006/relationships/image" Target="../media/image31.png"/><Relationship Id="rId10" Type="http://schemas.openxmlformats.org/officeDocument/2006/relationships/image" Target="../media/image34.png"/><Relationship Id="rId4" Type="http://schemas.openxmlformats.org/officeDocument/2006/relationships/oleObject" Target="../embeddings/oleObject17.bin"/><Relationship Id="rId9" Type="http://schemas.openxmlformats.org/officeDocument/2006/relationships/oleObject" Target="../embeddings/oleObject19.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68300" y="2130921"/>
            <a:ext cx="8394699" cy="2324099"/>
          </a:xfrm>
        </p:spPr>
        <p:txBody>
          <a:bodyPr/>
          <a:lstStyle/>
          <a:p>
            <a:pPr eaLnBrk="1" hangingPunct="1"/>
            <a:r>
              <a:rPr sz="4000" smtClean="0"/>
              <a:t>Build an End to End Application using ASP.N</a:t>
            </a:r>
            <a:r>
              <a:rPr smtClean="0"/>
              <a:t>ET 3.5 and Visual Studio </a:t>
            </a:r>
            <a:r>
              <a:rPr smtClean="0"/>
              <a:t>2008</a:t>
            </a:r>
            <a:endParaRPr lang="en-US" sz="4000" dirty="0" smtClean="0"/>
          </a:p>
        </p:txBody>
      </p:sp>
      <p:sp>
        <p:nvSpPr>
          <p:cNvPr id="2051" name="Rectangle 3"/>
          <p:cNvSpPr>
            <a:spLocks noGrp="1" noChangeArrowheads="1"/>
          </p:cNvSpPr>
          <p:nvPr>
            <p:ph type="subTitle" idx="1"/>
          </p:nvPr>
        </p:nvSpPr>
        <p:spPr>
          <a:xfrm>
            <a:off x="1498385" y="4615974"/>
            <a:ext cx="5316626" cy="1809726"/>
          </a:xfrm>
          <a:noFill/>
        </p:spPr>
        <p:txBody>
          <a:bodyPr/>
          <a:lstStyle/>
          <a:p>
            <a:pPr eaLnBrk="1" hangingPunct="1"/>
            <a:r>
              <a:rPr lang="en-US" sz="2800" dirty="0" smtClean="0"/>
              <a:t>Scott Guthrie</a:t>
            </a:r>
          </a:p>
          <a:p>
            <a:pPr eaLnBrk="1" hangingPunct="1"/>
            <a:r>
              <a:rPr lang="en-US" sz="2800" dirty="0" smtClean="0"/>
              <a:t>General Manager</a:t>
            </a:r>
          </a:p>
          <a:p>
            <a:pPr eaLnBrk="1" hangingPunct="1"/>
            <a:r>
              <a:rPr sz="2800" smtClean="0"/>
              <a:t>Developer Division, Microsoft</a:t>
            </a:r>
            <a:endParaRPr lang="en-US" sz="2800" dirty="0" smtClean="0"/>
          </a:p>
          <a:p>
            <a:pPr eaLnBrk="1" hangingPunct="1"/>
            <a:r>
              <a:rPr lang="en-US" sz="2800" dirty="0" smtClean="0"/>
              <a:t>scottgu@microsoft.com</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Free CSS Web Templates</a:t>
            </a:r>
            <a:endParaRPr lang="en-US" dirty="0"/>
          </a:p>
        </p:txBody>
      </p:sp>
      <p:sp>
        <p:nvSpPr>
          <p:cNvPr id="3" name="Content Placeholder 2"/>
          <p:cNvSpPr>
            <a:spLocks noGrp="1"/>
          </p:cNvSpPr>
          <p:nvPr>
            <p:ph idx="1"/>
          </p:nvPr>
        </p:nvSpPr>
        <p:spPr>
          <a:xfrm>
            <a:off x="352800" y="2735160"/>
            <a:ext cx="8452800" cy="664797"/>
          </a:xfrm>
        </p:spPr>
        <p:txBody>
          <a:bodyPr/>
          <a:lstStyle/>
          <a:p>
            <a:pPr>
              <a:buNone/>
              <a:defRPr/>
            </a:pPr>
            <a:r>
              <a:rPr lang="en-US" sz="4800" dirty="0" smtClean="0"/>
              <a:t>www.opensourcetemplates.org</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Working with Data</a:t>
            </a:r>
            <a:endParaRPr lang="en-US" dirty="0"/>
          </a:p>
        </p:txBody>
      </p:sp>
      <p:sp>
        <p:nvSpPr>
          <p:cNvPr id="3" name="Content Placeholder 2"/>
          <p:cNvSpPr>
            <a:spLocks noGrp="1"/>
          </p:cNvSpPr>
          <p:nvPr>
            <p:ph idx="1"/>
          </p:nvPr>
        </p:nvSpPr>
        <p:spPr>
          <a:xfrm>
            <a:off x="291969" y="1414463"/>
            <a:ext cx="8629607" cy="1619931"/>
          </a:xfrm>
        </p:spPr>
        <p:txBody>
          <a:bodyPr/>
          <a:lstStyle/>
          <a:p>
            <a:pPr>
              <a:defRPr/>
            </a:pPr>
            <a:r>
              <a:rPr lang="en-US" dirty="0" smtClean="0"/>
              <a:t>Querying and manipulating data has always been a fundamental part of our jobs as programmers</a:t>
            </a:r>
          </a:p>
          <a:p>
            <a:pPr>
              <a:defRPr/>
            </a:pPr>
            <a:endParaRPr lang="en-US" sz="2000" dirty="0" smtClean="0"/>
          </a:p>
          <a:p>
            <a:pPr>
              <a:defRPr/>
            </a:pPr>
            <a:r>
              <a:rPr lang="en-US" dirty="0" smtClean="0"/>
              <a:t>Data formats change, but core needs are the same</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762000" y="1794808"/>
            <a:ext cx="7620000" cy="1938992"/>
          </a:xfrm>
          <a:prstGeom prst="rect">
            <a:avLst/>
          </a:prstGeom>
          <a:solidFill>
            <a:srgbClr val="F7E993">
              <a:alpha val="92999"/>
            </a:srgbClr>
          </a:solidFill>
          <a:ln w="9525">
            <a:solidFill>
              <a:schemeClr val="tx2"/>
            </a:solidFill>
            <a:miter lim="800000"/>
            <a:headEnd/>
            <a:tailEnd/>
          </a:ln>
          <a:effectLst/>
        </p:spPr>
        <p:txBody>
          <a:bodyPr wrap="square" lIns="0" tIns="0" rIns="0" bIns="0">
            <a:spAutoFit/>
          </a:bodyPr>
          <a:lstStyle/>
          <a:p>
            <a:pPr eaLnBrk="0" hangingPunct="0"/>
            <a:endParaRPr lang="en-US" dirty="0" smtClean="0"/>
          </a:p>
          <a:p>
            <a:pPr eaLnBrk="0" hangingPunct="0"/>
            <a:r>
              <a:rPr lang="en-US" dirty="0" smtClean="0"/>
              <a:t> </a:t>
            </a:r>
            <a:r>
              <a:rPr lang="en-US" b="1" dirty="0" smtClean="0">
                <a:solidFill>
                  <a:schemeClr val="bg1"/>
                </a:solidFill>
              </a:rPr>
              <a:t>USE </a:t>
            </a:r>
            <a:r>
              <a:rPr lang="en-US" b="1" dirty="0" err="1" smtClean="0">
                <a:solidFill>
                  <a:schemeClr val="bg1"/>
                </a:solidFill>
              </a:rPr>
              <a:t>empl</a:t>
            </a:r>
            <a:r>
              <a:rPr lang="en-US" b="1" dirty="0" smtClean="0">
                <a:solidFill>
                  <a:schemeClr val="bg1"/>
                </a:solidFill>
              </a:rPr>
              <a:t> </a:t>
            </a:r>
          </a:p>
          <a:p>
            <a:pPr eaLnBrk="0" hangingPunct="0"/>
            <a:endParaRPr lang="en-US" b="1" dirty="0" smtClean="0">
              <a:solidFill>
                <a:schemeClr val="bg1"/>
              </a:solidFill>
            </a:endParaRPr>
          </a:p>
          <a:p>
            <a:pPr eaLnBrk="0" hangingPunct="0"/>
            <a:r>
              <a:rPr lang="en-US" b="1" dirty="0" smtClean="0">
                <a:solidFill>
                  <a:schemeClr val="bg1"/>
                </a:solidFill>
              </a:rPr>
              <a:t> REPLACE ALL salary WITH (salary * 1.1) FOR supervises &gt; 0 </a:t>
            </a:r>
          </a:p>
          <a:p>
            <a:pPr eaLnBrk="0" hangingPunct="0"/>
            <a:endParaRPr lang="en-US" b="1" dirty="0">
              <a:solidFill>
                <a:schemeClr val="bg1"/>
              </a:solidFill>
            </a:endParaRPr>
          </a:p>
          <a:p>
            <a:pPr eaLnBrk="0" hangingPunct="0"/>
            <a:r>
              <a:rPr lang="en-US" b="1" dirty="0" smtClean="0">
                <a:solidFill>
                  <a:schemeClr val="bg1"/>
                </a:solidFill>
              </a:rPr>
              <a:t> LIST ALL </a:t>
            </a:r>
            <a:r>
              <a:rPr lang="en-US" b="1" dirty="0" err="1" smtClean="0">
                <a:solidFill>
                  <a:schemeClr val="bg1"/>
                </a:solidFill>
              </a:rPr>
              <a:t>fname</a:t>
            </a:r>
            <a:r>
              <a:rPr lang="en-US" b="1" dirty="0" smtClean="0">
                <a:solidFill>
                  <a:schemeClr val="bg1"/>
                </a:solidFill>
              </a:rPr>
              <a:t>, </a:t>
            </a:r>
            <a:r>
              <a:rPr lang="en-US" b="1" dirty="0" err="1" smtClean="0">
                <a:solidFill>
                  <a:schemeClr val="bg1"/>
                </a:solidFill>
              </a:rPr>
              <a:t>lname</a:t>
            </a:r>
            <a:r>
              <a:rPr lang="en-US" b="1" dirty="0" smtClean="0">
                <a:solidFill>
                  <a:schemeClr val="bg1"/>
                </a:solidFill>
              </a:rPr>
              <a:t>, salary FOR Supervises &gt; 0</a:t>
            </a:r>
          </a:p>
          <a:p>
            <a:pPr eaLnBrk="0" hangingPunct="0"/>
            <a:endParaRPr lang="en-US" dirty="0" smtClean="0"/>
          </a:p>
        </p:txBody>
      </p:sp>
      <p:sp>
        <p:nvSpPr>
          <p:cNvPr id="43011" name="Rectangle 3"/>
          <p:cNvSpPr>
            <a:spLocks noGrp="1" noChangeArrowheads="1"/>
          </p:cNvSpPr>
          <p:nvPr>
            <p:ph type="title"/>
          </p:nvPr>
        </p:nvSpPr>
        <p:spPr>
          <a:noFill/>
          <a:ln/>
        </p:spPr>
        <p:txBody>
          <a:bodyPr/>
          <a:lstStyle/>
          <a:p>
            <a:r>
              <a:rPr lang="en-US" dirty="0" smtClean="0"/>
              <a:t>Data Access</a:t>
            </a:r>
            <a:br>
              <a:rPr lang="en-US" dirty="0" smtClean="0"/>
            </a:br>
            <a:r>
              <a:rPr lang="en-US" dirty="0" smtClean="0"/>
              <a:t>(DBASE circa 1980s)</a:t>
            </a:r>
          </a:p>
        </p:txBody>
      </p:sp>
      <p:sp>
        <p:nvSpPr>
          <p:cNvPr id="8" name="Rectangle 3"/>
          <p:cNvSpPr txBox="1">
            <a:spLocks noChangeArrowheads="1"/>
          </p:cNvSpPr>
          <p:nvPr/>
        </p:nvSpPr>
        <p:spPr>
          <a:xfrm>
            <a:off x="533400" y="4038600"/>
            <a:ext cx="8077200" cy="1828800"/>
          </a:xfrm>
          <a:prstGeom prst="rect">
            <a:avLst/>
          </a:prstGeom>
          <a:noFill/>
          <a:ln/>
        </p:spPr>
        <p:txBody>
          <a:bodyPr/>
          <a:lstStyle/>
          <a:p>
            <a:pPr marL="342900" marR="0" lvl="0" indent="-342900" algn="l" defTabSz="-13873163" rtl="0" eaLnBrk="0" fontAlgn="base" latinLnBrk="0" hangingPunct="0">
              <a:lnSpc>
                <a:spcPct val="100000"/>
              </a:lnSpc>
              <a:spcBef>
                <a:spcPct val="20000"/>
              </a:spcBef>
              <a:spcAft>
                <a:spcPct val="0"/>
              </a:spcAft>
              <a:buClr>
                <a:srgbClr val="FFCC00"/>
              </a:buClr>
              <a:buSzTx/>
              <a:buFontTx/>
              <a:buChar char="•"/>
              <a:tabLst/>
              <a:defRPr/>
            </a:pPr>
            <a:r>
              <a:rPr kumimoji="0" lang="en-US" sz="2800" b="0" i="0" u="none" strike="noStrike" kern="0" cap="none" spc="0" normalizeH="0" baseline="0" noProof="0" dirty="0" smtClean="0">
                <a:ln>
                  <a:noFill/>
                </a:ln>
                <a:effectLst/>
                <a:uLnTx/>
                <a:uFillTx/>
                <a:latin typeface="+mn-lt"/>
                <a:ea typeface="+mn-ea"/>
                <a:cs typeface="+mn-cs"/>
              </a:rPr>
              <a:t>Data querying and manipulation a core part of the programming model experience</a:t>
            </a:r>
          </a:p>
          <a:p>
            <a:pPr marL="342900" marR="0" lvl="0" indent="-342900" algn="l" defTabSz="-13873163" rtl="0" eaLnBrk="0" fontAlgn="base" latinLnBrk="0" hangingPunct="0">
              <a:lnSpc>
                <a:spcPct val="100000"/>
              </a:lnSpc>
              <a:spcBef>
                <a:spcPct val="20000"/>
              </a:spcBef>
              <a:spcAft>
                <a:spcPct val="0"/>
              </a:spcAft>
              <a:buClr>
                <a:srgbClr val="FFCC00"/>
              </a:buClr>
              <a:buSzTx/>
              <a:buFontTx/>
              <a:buChar char="•"/>
              <a:tabLst/>
              <a:defRPr/>
            </a:pPr>
            <a:endParaRPr kumimoji="0" lang="en-US" sz="1050" b="0" i="0" u="none" strike="noStrike" kern="0" cap="none" spc="0" normalizeH="0" baseline="0" noProof="0" dirty="0" smtClean="0">
              <a:ln>
                <a:noFill/>
              </a:ln>
              <a:effectLst/>
              <a:uLnTx/>
              <a:uFillTx/>
              <a:latin typeface="+mn-lt"/>
              <a:ea typeface="+mn-ea"/>
              <a:cs typeface="+mn-cs"/>
            </a:endParaRPr>
          </a:p>
          <a:p>
            <a:pPr marL="342900" marR="0" lvl="0" indent="-342900" algn="l" defTabSz="-13873163" rtl="0" eaLnBrk="0" fontAlgn="base" latinLnBrk="0" hangingPunct="0">
              <a:lnSpc>
                <a:spcPct val="100000"/>
              </a:lnSpc>
              <a:spcBef>
                <a:spcPct val="20000"/>
              </a:spcBef>
              <a:spcAft>
                <a:spcPct val="0"/>
              </a:spcAft>
              <a:buClr>
                <a:srgbClr val="FFCC00"/>
              </a:buClr>
              <a:buSzTx/>
              <a:buFontTx/>
              <a:buChar char="•"/>
              <a:tabLst/>
              <a:defRPr/>
            </a:pPr>
            <a:r>
              <a:rPr lang="en-US" sz="2800" kern="0" dirty="0" smtClean="0">
                <a:latin typeface="+mn-lt"/>
              </a:rPr>
              <a:t>Certainly had limitations, but it sure was useful</a:t>
            </a:r>
            <a:endParaRPr kumimoji="0" lang="en-US" sz="2800" b="0" i="0" u="none" strike="noStrike" kern="0" cap="none" spc="0" normalizeH="0" baseline="0" noProof="0" dirty="0" smtClean="0">
              <a:ln>
                <a:noFill/>
              </a:ln>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143000" y="1676400"/>
            <a:ext cx="7010400" cy="4985980"/>
          </a:xfrm>
          <a:prstGeom prst="rect">
            <a:avLst/>
          </a:prstGeom>
          <a:solidFill>
            <a:srgbClr val="F7E993">
              <a:alpha val="92999"/>
            </a:srgbClr>
          </a:solidFill>
          <a:ln w="9525">
            <a:solidFill>
              <a:schemeClr val="tx2"/>
            </a:solidFill>
            <a:miter lim="800000"/>
            <a:headEnd/>
            <a:tailEnd/>
          </a:ln>
          <a:effectLst/>
        </p:spPr>
        <p:txBody>
          <a:bodyPr lIns="0" tIns="0" rIns="0" bIns="0">
            <a:spAutoFit/>
          </a:bodyPr>
          <a:lstStyle/>
          <a:p>
            <a:pPr eaLnBrk="0" hangingPunct="0"/>
            <a:r>
              <a:rPr lang="en-US" dirty="0" smtClean="0">
                <a:latin typeface="Lucida Console" pitchFamily="49" charset="0"/>
              </a:rPr>
              <a:t> </a:t>
            </a:r>
            <a:r>
              <a:rPr lang="en-US" dirty="0" err="1" smtClean="0">
                <a:solidFill>
                  <a:schemeClr val="bg1"/>
                </a:solidFill>
                <a:latin typeface="Lucida Console" pitchFamily="49" charset="0"/>
              </a:rPr>
              <a:t>SqlCommand</a:t>
            </a:r>
            <a:r>
              <a:rPr lang="en-US" dirty="0" smtClean="0">
                <a:solidFill>
                  <a:schemeClr val="bg1"/>
                </a:solidFill>
                <a:latin typeface="Lucida Console" pitchFamily="49" charset="0"/>
              </a:rPr>
              <a:t> </a:t>
            </a:r>
            <a:r>
              <a:rPr lang="en-US" dirty="0" err="1">
                <a:solidFill>
                  <a:schemeClr val="bg1"/>
                </a:solidFill>
                <a:latin typeface="Lucida Console" pitchFamily="49" charset="0"/>
              </a:rPr>
              <a:t>cmd</a:t>
            </a:r>
            <a:r>
              <a:rPr lang="en-US" dirty="0">
                <a:solidFill>
                  <a:schemeClr val="bg1"/>
                </a:solidFill>
                <a:latin typeface="Lucida Console" pitchFamily="49" charset="0"/>
              </a:rPr>
              <a:t> = new </a:t>
            </a:r>
            <a:r>
              <a:rPr lang="en-US" dirty="0" err="1">
                <a:solidFill>
                  <a:schemeClr val="bg1"/>
                </a:solidFill>
                <a:latin typeface="Lucida Console" pitchFamily="49" charset="0"/>
              </a:rPr>
              <a:t>SqlCommand</a:t>
            </a:r>
            <a:r>
              <a:rPr lang="en-US" dirty="0">
                <a:solidFill>
                  <a:schemeClr val="bg1"/>
                </a:solidFill>
                <a:latin typeface="Lucida Console" pitchFamily="49" charset="0"/>
              </a:rPr>
              <a:t>(</a:t>
            </a:r>
          </a:p>
          <a:p>
            <a:pPr eaLnBrk="0" hangingPunct="0"/>
            <a:r>
              <a:rPr lang="en-US" dirty="0">
                <a:solidFill>
                  <a:schemeClr val="bg1"/>
                </a:solidFill>
                <a:latin typeface="Lucida Console" pitchFamily="49" charset="0"/>
              </a:rPr>
              <a:t> 	@"SELECT </a:t>
            </a:r>
            <a:r>
              <a:rPr lang="en-US" dirty="0" err="1" smtClean="0">
                <a:solidFill>
                  <a:schemeClr val="bg1"/>
                </a:solidFill>
                <a:latin typeface="Lucida Console" pitchFamily="49" charset="0"/>
              </a:rPr>
              <a:t>fname</a:t>
            </a:r>
            <a:r>
              <a:rPr lang="en-US" dirty="0" smtClean="0">
                <a:solidFill>
                  <a:schemeClr val="bg1"/>
                </a:solidFill>
                <a:latin typeface="Lucida Console" pitchFamily="49" charset="0"/>
              </a:rPr>
              <a:t>, </a:t>
            </a:r>
            <a:r>
              <a:rPr lang="en-US" dirty="0" err="1" smtClean="0">
                <a:solidFill>
                  <a:schemeClr val="bg1"/>
                </a:solidFill>
                <a:latin typeface="Lucida Console" pitchFamily="49" charset="0"/>
              </a:rPr>
              <a:t>lname</a:t>
            </a:r>
            <a:r>
              <a:rPr lang="en-US" dirty="0" smtClean="0">
                <a:solidFill>
                  <a:schemeClr val="bg1"/>
                </a:solidFill>
                <a:latin typeface="Lucida Console" pitchFamily="49" charset="0"/>
              </a:rPr>
              <a:t>, salary</a:t>
            </a:r>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FROM </a:t>
            </a:r>
            <a:r>
              <a:rPr lang="en-US" dirty="0" err="1" smtClean="0">
                <a:solidFill>
                  <a:schemeClr val="bg1"/>
                </a:solidFill>
                <a:latin typeface="Lucida Console" pitchFamily="49" charset="0"/>
              </a:rPr>
              <a:t>Empl</a:t>
            </a:r>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WHERE </a:t>
            </a:r>
            <a:r>
              <a:rPr lang="en-US" dirty="0" smtClean="0">
                <a:solidFill>
                  <a:schemeClr val="bg1"/>
                </a:solidFill>
                <a:latin typeface="Lucida Console" pitchFamily="49" charset="0"/>
              </a:rPr>
              <a:t>supervises &gt; </a:t>
            </a:r>
            <a:r>
              <a:rPr lang="en-US" dirty="0">
                <a:solidFill>
                  <a:schemeClr val="bg1"/>
                </a:solidFill>
                <a:latin typeface="Lucida Console" pitchFamily="49" charset="0"/>
              </a:rPr>
              <a:t>@p0"</a:t>
            </a:r>
          </a:p>
          <a:p>
            <a:pPr eaLnBrk="0" hangingPunct="0"/>
            <a:r>
              <a:rPr lang="en-US" dirty="0">
                <a:solidFill>
                  <a:schemeClr val="bg1"/>
                </a:solidFill>
                <a:latin typeface="Lucida Console" pitchFamily="49" charset="0"/>
              </a:rPr>
              <a:t>	</a:t>
            </a:r>
            <a:r>
              <a:rPr lang="en-US" dirty="0" smtClean="0">
                <a:solidFill>
                  <a:schemeClr val="bg1"/>
                </a:solidFill>
                <a:latin typeface="Lucida Console" pitchFamily="49" charset="0"/>
              </a:rPr>
              <a:t>);</a:t>
            </a:r>
          </a:p>
          <a:p>
            <a:pPr eaLnBrk="0" hangingPunct="0"/>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a:t>
            </a:r>
            <a:r>
              <a:rPr lang="en-US" dirty="0" err="1">
                <a:solidFill>
                  <a:schemeClr val="bg1"/>
                </a:solidFill>
                <a:latin typeface="Lucida Console" pitchFamily="49" charset="0"/>
              </a:rPr>
              <a:t>cmd.Parameters.AddWithValue</a:t>
            </a:r>
            <a:r>
              <a:rPr lang="en-US" dirty="0">
                <a:solidFill>
                  <a:schemeClr val="bg1"/>
                </a:solidFill>
                <a:latin typeface="Lucida Console" pitchFamily="49" charset="0"/>
              </a:rPr>
              <a:t>("@</a:t>
            </a:r>
            <a:r>
              <a:rPr lang="en-US" dirty="0" err="1">
                <a:solidFill>
                  <a:schemeClr val="bg1"/>
                </a:solidFill>
                <a:latin typeface="Lucida Console" pitchFamily="49" charset="0"/>
              </a:rPr>
              <a:t>po</a:t>
            </a:r>
            <a:r>
              <a:rPr lang="en-US" dirty="0">
                <a:solidFill>
                  <a:schemeClr val="bg1"/>
                </a:solidFill>
                <a:latin typeface="Lucida Console" pitchFamily="49" charset="0"/>
              </a:rPr>
              <a:t>", 0</a:t>
            </a:r>
            <a:r>
              <a:rPr lang="en-US" dirty="0" smtClean="0">
                <a:solidFill>
                  <a:schemeClr val="bg1"/>
                </a:solidFill>
                <a:latin typeface="Lucida Console" pitchFamily="49" charset="0"/>
              </a:rPr>
              <a:t>);</a:t>
            </a:r>
          </a:p>
          <a:p>
            <a:pPr eaLnBrk="0" hangingPunct="0"/>
            <a:endParaRPr lang="en-US" dirty="0">
              <a:solidFill>
                <a:schemeClr val="bg1"/>
              </a:solidFill>
              <a:latin typeface="Lucida Console" pitchFamily="49" charset="0"/>
            </a:endParaRPr>
          </a:p>
          <a:p>
            <a:pPr eaLnBrk="0" hangingPunct="0"/>
            <a:r>
              <a:rPr lang="en-US" dirty="0" smtClean="0">
                <a:solidFill>
                  <a:schemeClr val="bg1"/>
                </a:solidFill>
                <a:latin typeface="Lucida Console" pitchFamily="49" charset="0"/>
              </a:rPr>
              <a:t> </a:t>
            </a:r>
            <a:r>
              <a:rPr lang="en-US" dirty="0" err="1" smtClean="0">
                <a:solidFill>
                  <a:schemeClr val="bg1"/>
                </a:solidFill>
                <a:latin typeface="Lucida Console" pitchFamily="49" charset="0"/>
              </a:rPr>
              <a:t>SqlConnection</a:t>
            </a:r>
            <a:r>
              <a:rPr lang="en-US" dirty="0" smtClean="0">
                <a:solidFill>
                  <a:schemeClr val="bg1"/>
                </a:solidFill>
                <a:latin typeface="Lucida Console" pitchFamily="49" charset="0"/>
              </a:rPr>
              <a:t> c = new </a:t>
            </a:r>
            <a:r>
              <a:rPr lang="en-US" dirty="0" err="1" smtClean="0">
                <a:solidFill>
                  <a:schemeClr val="bg1"/>
                </a:solidFill>
                <a:latin typeface="Lucida Console" pitchFamily="49" charset="0"/>
              </a:rPr>
              <a:t>SqlConnection</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a:t>
            </a:r>
            <a:r>
              <a:rPr lang="en-US" dirty="0" err="1" smtClean="0">
                <a:solidFill>
                  <a:schemeClr val="bg1"/>
                </a:solidFill>
                <a:latin typeface="Lucida Console" pitchFamily="49" charset="0"/>
              </a:rPr>
              <a:t>c.Open</a:t>
            </a:r>
            <a:r>
              <a:rPr lang="en-US" dirty="0" smtClean="0">
                <a:solidFill>
                  <a:schemeClr val="bg1"/>
                </a:solidFill>
                <a:latin typeface="Lucida Console" pitchFamily="49" charset="0"/>
              </a:rPr>
              <a:t>(); </a:t>
            </a:r>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a:t>
            </a:r>
            <a:r>
              <a:rPr lang="en-US" dirty="0" err="1">
                <a:solidFill>
                  <a:schemeClr val="bg1"/>
                </a:solidFill>
                <a:latin typeface="Lucida Console" pitchFamily="49" charset="0"/>
              </a:rPr>
              <a:t>DataReader</a:t>
            </a:r>
            <a:r>
              <a:rPr lang="en-US" dirty="0">
                <a:solidFill>
                  <a:schemeClr val="bg1"/>
                </a:solidFill>
                <a:latin typeface="Lucida Console" pitchFamily="49" charset="0"/>
              </a:rPr>
              <a:t> </a:t>
            </a:r>
            <a:r>
              <a:rPr lang="en-US" dirty="0" smtClean="0">
                <a:solidFill>
                  <a:schemeClr val="bg1"/>
                </a:solidFill>
                <a:latin typeface="Lucida Console" pitchFamily="49" charset="0"/>
              </a:rPr>
              <a:t>people = </a:t>
            </a:r>
            <a:r>
              <a:rPr lang="en-US" dirty="0" err="1">
                <a:solidFill>
                  <a:schemeClr val="bg1"/>
                </a:solidFill>
                <a:latin typeface="Lucida Console" pitchFamily="49" charset="0"/>
              </a:rPr>
              <a:t>c.Execute</a:t>
            </a:r>
            <a:r>
              <a:rPr lang="en-US" dirty="0">
                <a:solidFill>
                  <a:schemeClr val="bg1"/>
                </a:solidFill>
                <a:latin typeface="Lucida Console" pitchFamily="49" charset="0"/>
              </a:rPr>
              <a:t>(</a:t>
            </a:r>
            <a:r>
              <a:rPr lang="en-US" dirty="0" err="1">
                <a:solidFill>
                  <a:schemeClr val="bg1"/>
                </a:solidFill>
                <a:latin typeface="Lucida Console" pitchFamily="49" charset="0"/>
              </a:rPr>
              <a:t>cmd</a:t>
            </a:r>
            <a:r>
              <a:rPr lang="en-US" dirty="0">
                <a:solidFill>
                  <a:schemeClr val="bg1"/>
                </a:solidFill>
                <a:latin typeface="Lucida Console" pitchFamily="49" charset="0"/>
              </a:rPr>
              <a:t>); </a:t>
            </a:r>
            <a:endParaRPr lang="en-US" dirty="0" smtClean="0">
              <a:solidFill>
                <a:schemeClr val="bg1"/>
              </a:solidFill>
              <a:latin typeface="Lucida Console" pitchFamily="49" charset="0"/>
            </a:endParaRPr>
          </a:p>
          <a:p>
            <a:pPr eaLnBrk="0" hangingPunct="0"/>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while </a:t>
            </a:r>
            <a:r>
              <a:rPr lang="en-US" dirty="0" smtClean="0">
                <a:solidFill>
                  <a:schemeClr val="bg1"/>
                </a:solidFill>
                <a:latin typeface="Lucida Console" pitchFamily="49" charset="0"/>
              </a:rPr>
              <a:t>(</a:t>
            </a:r>
            <a:r>
              <a:rPr lang="en-US" dirty="0" err="1" smtClean="0">
                <a:solidFill>
                  <a:schemeClr val="bg1"/>
                </a:solidFill>
                <a:latin typeface="Lucida Console" pitchFamily="49" charset="0"/>
              </a:rPr>
              <a:t>people.Read</a:t>
            </a:r>
            <a:r>
              <a:rPr lang="en-US" dirty="0">
                <a:solidFill>
                  <a:schemeClr val="bg1"/>
                </a:solidFill>
                <a:latin typeface="Lucida Console" pitchFamily="49" charset="0"/>
              </a:rPr>
              <a:t>()) {</a:t>
            </a:r>
          </a:p>
          <a:p>
            <a:pPr eaLnBrk="0" hangingPunct="0"/>
            <a:r>
              <a:rPr lang="en-US" dirty="0">
                <a:solidFill>
                  <a:schemeClr val="bg1"/>
                </a:solidFill>
                <a:latin typeface="Lucida Console" pitchFamily="49" charset="0"/>
              </a:rPr>
              <a:t>     string </a:t>
            </a:r>
            <a:r>
              <a:rPr lang="en-US" dirty="0" err="1" smtClean="0">
                <a:solidFill>
                  <a:schemeClr val="bg1"/>
                </a:solidFill>
                <a:latin typeface="Lucida Console" pitchFamily="49" charset="0"/>
              </a:rPr>
              <a:t>fname</a:t>
            </a:r>
            <a:r>
              <a:rPr lang="en-US" dirty="0" smtClean="0">
                <a:solidFill>
                  <a:schemeClr val="bg1"/>
                </a:solidFill>
                <a:latin typeface="Lucida Console" pitchFamily="49" charset="0"/>
              </a:rPr>
              <a:t> = (string) people[“</a:t>
            </a:r>
            <a:r>
              <a:rPr lang="en-US" dirty="0" err="1" smtClean="0">
                <a:solidFill>
                  <a:schemeClr val="bg1"/>
                </a:solidFill>
                <a:latin typeface="Lucida Console" pitchFamily="49" charset="0"/>
              </a:rPr>
              <a:t>fname</a:t>
            </a:r>
            <a:r>
              <a:rPr lang="en-US" dirty="0" smtClean="0">
                <a:solidFill>
                  <a:schemeClr val="bg1"/>
                </a:solidFill>
                <a:latin typeface="Lucida Console" pitchFamily="49" charset="0"/>
              </a:rPr>
              <a:t>”];</a:t>
            </a:r>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string </a:t>
            </a:r>
            <a:r>
              <a:rPr lang="en-US" dirty="0" err="1" smtClean="0">
                <a:solidFill>
                  <a:schemeClr val="bg1"/>
                </a:solidFill>
                <a:latin typeface="Lucida Console" pitchFamily="49" charset="0"/>
              </a:rPr>
              <a:t>lname</a:t>
            </a:r>
            <a:r>
              <a:rPr lang="en-US" dirty="0" smtClean="0">
                <a:solidFill>
                  <a:schemeClr val="bg1"/>
                </a:solidFill>
                <a:latin typeface="Lucida Console" pitchFamily="49" charset="0"/>
              </a:rPr>
              <a:t> = (string) people[“</a:t>
            </a:r>
            <a:r>
              <a:rPr lang="en-US" dirty="0" err="1" smtClean="0">
                <a:solidFill>
                  <a:schemeClr val="bg1"/>
                </a:solidFill>
                <a:latin typeface="Lucida Console" pitchFamily="49" charset="0"/>
              </a:rPr>
              <a:t>lname</a:t>
            </a:r>
            <a:r>
              <a:rPr lang="en-US" dirty="0" smtClean="0">
                <a:solidFill>
                  <a:schemeClr val="bg1"/>
                </a:solidFill>
                <a:latin typeface="Lucida Console" pitchFamily="49" charset="0"/>
              </a:rPr>
              <a:t>”];</a:t>
            </a:r>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a:t>
            </a:r>
            <a:r>
              <a:rPr lang="en-US" dirty="0" smtClean="0">
                <a:solidFill>
                  <a:schemeClr val="bg1"/>
                </a:solidFill>
                <a:latin typeface="Lucida Console" pitchFamily="49" charset="0"/>
              </a:rPr>
              <a:t>double salary = (double) people[“salary”];</a:t>
            </a:r>
            <a:endParaRPr lang="en-US" dirty="0">
              <a:solidFill>
                <a:schemeClr val="bg1"/>
              </a:solidFill>
              <a:latin typeface="Lucida Console" pitchFamily="49" charset="0"/>
            </a:endParaRPr>
          </a:p>
          <a:p>
            <a:pPr eaLnBrk="0" hangingPunct="0"/>
            <a:r>
              <a:rPr lang="en-US" dirty="0">
                <a:solidFill>
                  <a:schemeClr val="bg1"/>
                </a:solidFill>
                <a:latin typeface="Lucida Console" pitchFamily="49" charset="0"/>
              </a:rPr>
              <a:t> }</a:t>
            </a:r>
          </a:p>
          <a:p>
            <a:pPr eaLnBrk="0" hangingPunct="0"/>
            <a:r>
              <a:rPr lang="en-US" dirty="0">
                <a:solidFill>
                  <a:schemeClr val="bg1"/>
                </a:solidFill>
                <a:latin typeface="Lucida Console" pitchFamily="49" charset="0"/>
              </a:rPr>
              <a:t> </a:t>
            </a:r>
            <a:r>
              <a:rPr lang="en-US" dirty="0" err="1">
                <a:solidFill>
                  <a:schemeClr val="bg1"/>
                </a:solidFill>
                <a:latin typeface="Lucida Console" pitchFamily="49" charset="0"/>
              </a:rPr>
              <a:t>dr.Close</a:t>
            </a:r>
            <a:r>
              <a:rPr lang="en-US" dirty="0">
                <a:solidFill>
                  <a:schemeClr val="bg1"/>
                </a:solidFill>
                <a:latin typeface="Lucida Console" pitchFamily="49" charset="0"/>
              </a:rPr>
              <a:t>();</a:t>
            </a:r>
          </a:p>
        </p:txBody>
      </p:sp>
      <p:sp>
        <p:nvSpPr>
          <p:cNvPr id="43011" name="Rectangle 3"/>
          <p:cNvSpPr>
            <a:spLocks noGrp="1" noChangeArrowheads="1"/>
          </p:cNvSpPr>
          <p:nvPr>
            <p:ph type="title"/>
          </p:nvPr>
        </p:nvSpPr>
        <p:spPr>
          <a:xfrm>
            <a:off x="457200" y="228600"/>
            <a:ext cx="8229600" cy="1143000"/>
          </a:xfrm>
          <a:noFill/>
          <a:ln/>
        </p:spPr>
        <p:txBody>
          <a:bodyPr/>
          <a:lstStyle/>
          <a:p>
            <a:r>
              <a:rPr lang="en-US" dirty="0" smtClean="0"/>
              <a:t>Data Access APIs</a:t>
            </a:r>
            <a:br>
              <a:rPr lang="en-US" dirty="0" smtClean="0"/>
            </a:br>
            <a:r>
              <a:rPr lang="en-US" dirty="0" smtClean="0"/>
              <a:t>(circa late 1990s/early 2000s)</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Object / Relational Mapping</a:t>
            </a:r>
            <a:br>
              <a:rPr lang="en-US" dirty="0" smtClean="0"/>
            </a:br>
            <a:r>
              <a:rPr lang="en-US" dirty="0" smtClean="0"/>
              <a:t>(circa last few years)</a:t>
            </a:r>
            <a:endParaRPr lang="en-US" dirty="0"/>
          </a:p>
        </p:txBody>
      </p:sp>
      <p:sp>
        <p:nvSpPr>
          <p:cNvPr id="4" name="Text Box 2"/>
          <p:cNvSpPr txBox="1">
            <a:spLocks noChangeArrowheads="1"/>
          </p:cNvSpPr>
          <p:nvPr/>
        </p:nvSpPr>
        <p:spPr bwMode="auto">
          <a:xfrm>
            <a:off x="228600" y="1483816"/>
            <a:ext cx="8763000" cy="4154984"/>
          </a:xfrm>
          <a:prstGeom prst="rect">
            <a:avLst/>
          </a:prstGeom>
          <a:solidFill>
            <a:srgbClr val="F7E993">
              <a:alpha val="92999"/>
            </a:srgbClr>
          </a:solidFill>
          <a:ln w="9525">
            <a:solidFill>
              <a:schemeClr val="tx2"/>
            </a:solidFill>
            <a:miter lim="800000"/>
            <a:headEnd/>
            <a:tailEnd/>
          </a:ln>
          <a:effectLst/>
        </p:spPr>
        <p:txBody>
          <a:bodyPr wrap="square" lIns="0" tIns="0" rIns="0" bIns="0">
            <a:spAutoFit/>
          </a:bodyPr>
          <a:lstStyle/>
          <a:p>
            <a:pPr eaLnBrk="0" hangingPunct="0"/>
            <a:r>
              <a:rPr lang="en-US" dirty="0" smtClean="0">
                <a:solidFill>
                  <a:schemeClr val="bg1"/>
                </a:solidFill>
                <a:latin typeface="Lucida Console" pitchFamily="49" charset="0"/>
              </a:rPr>
              <a:t>  public class Employee {</a:t>
            </a:r>
          </a:p>
          <a:p>
            <a:pPr eaLnBrk="0" hangingPunct="0"/>
            <a:r>
              <a:rPr lang="en-US" dirty="0" smtClean="0">
                <a:solidFill>
                  <a:schemeClr val="bg1"/>
                </a:solidFill>
                <a:latin typeface="Lucida Console" pitchFamily="49" charset="0"/>
              </a:rPr>
              <a:t>      public string </a:t>
            </a:r>
            <a:r>
              <a:rPr lang="en-US" dirty="0" err="1" smtClean="0">
                <a:solidFill>
                  <a:schemeClr val="bg1"/>
                </a:solidFill>
                <a:latin typeface="Lucida Console" pitchFamily="49" charset="0"/>
              </a:rPr>
              <a:t>FirstName</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public string </a:t>
            </a:r>
            <a:r>
              <a:rPr lang="en-US" dirty="0" err="1" smtClean="0">
                <a:solidFill>
                  <a:schemeClr val="bg1"/>
                </a:solidFill>
                <a:latin typeface="Lucida Console" pitchFamily="49" charset="0"/>
              </a:rPr>
              <a:t>LastName</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public double </a:t>
            </a:r>
            <a:r>
              <a:rPr lang="en-US" dirty="0" err="1" smtClean="0">
                <a:solidFill>
                  <a:schemeClr val="bg1"/>
                </a:solidFill>
                <a:latin typeface="Lucida Console" pitchFamily="49" charset="0"/>
              </a:rPr>
              <a:t>Salaray</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a:t>
            </a:r>
          </a:p>
          <a:p>
            <a:pPr eaLnBrk="0" hangingPunct="0"/>
            <a:r>
              <a:rPr lang="en-US" dirty="0" smtClean="0">
                <a:solidFill>
                  <a:schemeClr val="bg1"/>
                </a:solidFill>
                <a:latin typeface="Lucida Console" pitchFamily="49" charset="0"/>
              </a:rPr>
              <a:t>  </a:t>
            </a:r>
          </a:p>
          <a:p>
            <a:pPr eaLnBrk="0" hangingPunct="0"/>
            <a:r>
              <a:rPr lang="en-US" dirty="0" smtClean="0">
                <a:solidFill>
                  <a:schemeClr val="bg1"/>
                </a:solidFill>
                <a:latin typeface="Lucida Console" pitchFamily="49" charset="0"/>
              </a:rPr>
              <a:t>  </a:t>
            </a:r>
            <a:r>
              <a:rPr lang="en-US" dirty="0" err="1" smtClean="0">
                <a:solidFill>
                  <a:schemeClr val="bg1"/>
                </a:solidFill>
                <a:latin typeface="Lucida Console" pitchFamily="49" charset="0"/>
              </a:rPr>
              <a:t>IList</a:t>
            </a:r>
            <a:r>
              <a:rPr lang="en-US" dirty="0" smtClean="0">
                <a:solidFill>
                  <a:schemeClr val="bg1"/>
                </a:solidFill>
                <a:latin typeface="Lucida Console" pitchFamily="49" charset="0"/>
              </a:rPr>
              <a:t> employees = </a:t>
            </a:r>
            <a:r>
              <a:rPr lang="en-US" dirty="0" err="1" smtClean="0">
                <a:solidFill>
                  <a:schemeClr val="bg1"/>
                </a:solidFill>
                <a:latin typeface="Lucida Console" pitchFamily="49" charset="0"/>
              </a:rPr>
              <a:t>session.CreateCriteria</a:t>
            </a:r>
            <a:r>
              <a:rPr lang="en-US" dirty="0" smtClean="0">
                <a:solidFill>
                  <a:schemeClr val="bg1"/>
                </a:solidFill>
                <a:latin typeface="Lucida Console" pitchFamily="49" charset="0"/>
              </a:rPr>
              <a:t>(</a:t>
            </a:r>
            <a:r>
              <a:rPr lang="en-US" dirty="0" err="1" smtClean="0">
                <a:solidFill>
                  <a:schemeClr val="bg1"/>
                </a:solidFill>
                <a:latin typeface="Lucida Console" pitchFamily="49" charset="0"/>
              </a:rPr>
              <a:t>typeof</a:t>
            </a:r>
            <a:r>
              <a:rPr lang="en-US" dirty="0" smtClean="0">
                <a:solidFill>
                  <a:schemeClr val="bg1"/>
                </a:solidFill>
                <a:latin typeface="Lucida Console" pitchFamily="49" charset="0"/>
              </a:rPr>
              <a:t>(Employee))   </a:t>
            </a:r>
          </a:p>
          <a:p>
            <a:pPr eaLnBrk="0" hangingPunct="0"/>
            <a:r>
              <a:rPr lang="en-US" dirty="0" smtClean="0">
                <a:solidFill>
                  <a:schemeClr val="bg1"/>
                </a:solidFill>
                <a:latin typeface="Lucida Console" pitchFamily="49" charset="0"/>
              </a:rPr>
              <a:t>                            .Add(</a:t>
            </a:r>
            <a:r>
              <a:rPr lang="en-US" dirty="0" err="1" smtClean="0">
                <a:solidFill>
                  <a:schemeClr val="bg1"/>
                </a:solidFill>
                <a:latin typeface="Lucida Console" pitchFamily="49" charset="0"/>
              </a:rPr>
              <a:t>Expression.Gt</a:t>
            </a:r>
            <a:r>
              <a:rPr lang="en-US" dirty="0" smtClean="0">
                <a:solidFill>
                  <a:schemeClr val="bg1"/>
                </a:solidFill>
                <a:latin typeface="Lucida Console" pitchFamily="49" charset="0"/>
              </a:rPr>
              <a:t>(“supervises", 0)</a:t>
            </a:r>
          </a:p>
          <a:p>
            <a:pPr eaLnBrk="0" hangingPunct="0"/>
            <a:r>
              <a:rPr lang="en-US" dirty="0" smtClean="0">
                <a:solidFill>
                  <a:schemeClr val="bg1"/>
                </a:solidFill>
                <a:latin typeface="Lucida Console" pitchFamily="49" charset="0"/>
              </a:rPr>
              <a:t>                            .List(); </a:t>
            </a:r>
          </a:p>
          <a:p>
            <a:pPr eaLnBrk="0" hangingPunct="0"/>
            <a:endParaRPr lang="en-US" dirty="0" smtClean="0">
              <a:solidFill>
                <a:schemeClr val="bg1"/>
              </a:solidFill>
              <a:latin typeface="Lucida Console" pitchFamily="49" charset="0"/>
            </a:endParaRPr>
          </a:p>
          <a:p>
            <a:pPr eaLnBrk="0" hangingPunct="0"/>
            <a:r>
              <a:rPr lang="en-US" dirty="0" smtClean="0">
                <a:solidFill>
                  <a:schemeClr val="bg1"/>
                </a:solidFill>
                <a:latin typeface="Lucida Console" pitchFamily="49" charset="0"/>
              </a:rPr>
              <a:t> </a:t>
            </a:r>
            <a:r>
              <a:rPr lang="en-US" dirty="0" err="1" smtClean="0">
                <a:solidFill>
                  <a:schemeClr val="bg1"/>
                </a:solidFill>
                <a:latin typeface="Lucida Console" pitchFamily="49" charset="0"/>
              </a:rPr>
              <a:t>foreach</a:t>
            </a:r>
            <a:r>
              <a:rPr lang="en-US" dirty="0" smtClean="0">
                <a:solidFill>
                  <a:schemeClr val="bg1"/>
                </a:solidFill>
                <a:latin typeface="Lucida Console" pitchFamily="49" charset="0"/>
              </a:rPr>
              <a:t>(Employee </a:t>
            </a:r>
            <a:r>
              <a:rPr lang="en-US" dirty="0" err="1" smtClean="0">
                <a:solidFill>
                  <a:schemeClr val="bg1"/>
                </a:solidFill>
                <a:latin typeface="Lucida Console" pitchFamily="49" charset="0"/>
              </a:rPr>
              <a:t>employee</a:t>
            </a:r>
            <a:r>
              <a:rPr lang="en-US" dirty="0" smtClean="0">
                <a:solidFill>
                  <a:schemeClr val="bg1"/>
                </a:solidFill>
                <a:latin typeface="Lucida Console" pitchFamily="49" charset="0"/>
              </a:rPr>
              <a:t> in employees) { </a:t>
            </a:r>
          </a:p>
          <a:p>
            <a:pPr eaLnBrk="0" hangingPunct="0"/>
            <a:r>
              <a:rPr lang="en-US" dirty="0" smtClean="0">
                <a:solidFill>
                  <a:schemeClr val="bg1"/>
                </a:solidFill>
                <a:latin typeface="Lucida Console" pitchFamily="49" charset="0"/>
              </a:rPr>
              <a:t>     string </a:t>
            </a:r>
            <a:r>
              <a:rPr lang="en-US" dirty="0" err="1" smtClean="0">
                <a:solidFill>
                  <a:schemeClr val="bg1"/>
                </a:solidFill>
                <a:latin typeface="Lucida Console" pitchFamily="49" charset="0"/>
              </a:rPr>
              <a:t>fname</a:t>
            </a:r>
            <a:r>
              <a:rPr lang="en-US" dirty="0" smtClean="0">
                <a:solidFill>
                  <a:schemeClr val="bg1"/>
                </a:solidFill>
                <a:latin typeface="Lucida Console" pitchFamily="49" charset="0"/>
              </a:rPr>
              <a:t> = </a:t>
            </a:r>
            <a:r>
              <a:rPr lang="en-US" dirty="0" err="1" smtClean="0">
                <a:solidFill>
                  <a:schemeClr val="bg1"/>
                </a:solidFill>
                <a:latin typeface="Lucida Console" pitchFamily="49" charset="0"/>
              </a:rPr>
              <a:t>employee.FirstName</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string </a:t>
            </a:r>
            <a:r>
              <a:rPr lang="en-US" dirty="0" err="1" smtClean="0">
                <a:solidFill>
                  <a:schemeClr val="bg1"/>
                </a:solidFill>
                <a:latin typeface="Lucida Console" pitchFamily="49" charset="0"/>
              </a:rPr>
              <a:t>lname</a:t>
            </a:r>
            <a:r>
              <a:rPr lang="en-US" dirty="0" smtClean="0">
                <a:solidFill>
                  <a:schemeClr val="bg1"/>
                </a:solidFill>
                <a:latin typeface="Lucida Console" pitchFamily="49" charset="0"/>
              </a:rPr>
              <a:t> = </a:t>
            </a:r>
            <a:r>
              <a:rPr lang="en-US" dirty="0" err="1" smtClean="0">
                <a:solidFill>
                  <a:schemeClr val="bg1"/>
                </a:solidFill>
                <a:latin typeface="Lucida Console" pitchFamily="49" charset="0"/>
              </a:rPr>
              <a:t>employee.LastName</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double salary = </a:t>
            </a:r>
            <a:r>
              <a:rPr lang="en-US" dirty="0" err="1" smtClean="0">
                <a:solidFill>
                  <a:schemeClr val="bg1"/>
                </a:solidFill>
                <a:latin typeface="Lucida Console" pitchFamily="49" charset="0"/>
              </a:rPr>
              <a:t>employee.Salary</a:t>
            </a:r>
            <a:r>
              <a:rPr lang="en-US" dirty="0" smtClean="0">
                <a:solidFill>
                  <a:schemeClr val="bg1"/>
                </a:solidFill>
                <a:latin typeface="Lucida Console" pitchFamily="49" charset="0"/>
              </a:rPr>
              <a:t>;</a:t>
            </a:r>
          </a:p>
          <a:p>
            <a:pPr eaLnBrk="0" hangingPunct="0"/>
            <a:r>
              <a:rPr lang="en-US" dirty="0" smtClean="0">
                <a:solidFill>
                  <a:schemeClr val="bg1"/>
                </a:solidFill>
                <a:latin typeface="Lucida Console" pitchFamily="49" charset="0"/>
              </a:rPr>
              <a:t> }</a:t>
            </a:r>
            <a:endParaRPr lang="en-US" dirty="0">
              <a:solidFill>
                <a:schemeClr val="bg1"/>
              </a:solidFill>
              <a:latin typeface="Lucida Console" pitchFamily="49" charset="0"/>
            </a:endParaRPr>
          </a:p>
        </p:txBody>
      </p:sp>
      <p:sp>
        <p:nvSpPr>
          <p:cNvPr id="5" name="Rectangle 3"/>
          <p:cNvSpPr txBox="1">
            <a:spLocks noChangeArrowheads="1"/>
          </p:cNvSpPr>
          <p:nvPr/>
        </p:nvSpPr>
        <p:spPr>
          <a:xfrm>
            <a:off x="228600" y="5715000"/>
            <a:ext cx="8610600" cy="1143000"/>
          </a:xfrm>
          <a:prstGeom prst="rect">
            <a:avLst/>
          </a:prstGeom>
          <a:noFill/>
          <a:ln/>
        </p:spPr>
        <p:txBody>
          <a:bodyPr/>
          <a:lstStyle/>
          <a:p>
            <a:pPr marL="342900" marR="0" lvl="0" indent="-342900" algn="l" defTabSz="-13873163" rtl="0" eaLnBrk="0" fontAlgn="base" latinLnBrk="0" hangingPunct="0">
              <a:lnSpc>
                <a:spcPct val="100000"/>
              </a:lnSpc>
              <a:spcBef>
                <a:spcPct val="20000"/>
              </a:spcBef>
              <a:spcAft>
                <a:spcPct val="0"/>
              </a:spcAft>
              <a:buClr>
                <a:srgbClr val="FFCC00"/>
              </a:buClr>
              <a:buSzTx/>
              <a:buFontTx/>
              <a:buChar char="•"/>
              <a:tabLst/>
              <a:defRPr/>
            </a:pPr>
            <a:r>
              <a:rPr kumimoji="0" lang="en-US" sz="2800" b="0" i="0" u="none" strike="noStrike" kern="0" cap="none" spc="0" normalizeH="0" noProof="0" dirty="0" smtClean="0">
                <a:ln>
                  <a:noFill/>
                </a:ln>
                <a:effectLst/>
                <a:uLnTx/>
                <a:uFillTx/>
                <a:latin typeface="+mn-lt"/>
                <a:ea typeface="+mn-ea"/>
                <a:cs typeface="+mn-cs"/>
              </a:rPr>
              <a:t>Map relational data to/from objects</a:t>
            </a:r>
          </a:p>
          <a:p>
            <a:pPr marL="342900" marR="0" lvl="0" indent="-342900" algn="l" defTabSz="-13873163" rtl="0" eaLnBrk="0" fontAlgn="base" latinLnBrk="0" hangingPunct="0">
              <a:lnSpc>
                <a:spcPct val="100000"/>
              </a:lnSpc>
              <a:spcBef>
                <a:spcPct val="20000"/>
              </a:spcBef>
              <a:spcAft>
                <a:spcPct val="0"/>
              </a:spcAft>
              <a:buClr>
                <a:srgbClr val="FFCC00"/>
              </a:buClr>
              <a:buSzTx/>
              <a:buFontTx/>
              <a:buChar char="•"/>
              <a:tabLst/>
              <a:defRPr/>
            </a:pPr>
            <a:endParaRPr lang="en-US" sz="100" kern="0" baseline="0" dirty="0">
              <a:latin typeface="+mn-lt"/>
            </a:endParaRPr>
          </a:p>
          <a:p>
            <a:pPr marL="342900" marR="0" lvl="0" indent="-342900" algn="l" defTabSz="-13873163" rtl="0" eaLnBrk="0" fontAlgn="base" latinLnBrk="0" hangingPunct="0">
              <a:lnSpc>
                <a:spcPct val="100000"/>
              </a:lnSpc>
              <a:spcBef>
                <a:spcPct val="20000"/>
              </a:spcBef>
              <a:spcAft>
                <a:spcPct val="0"/>
              </a:spcAft>
              <a:buClr>
                <a:srgbClr val="FFCC00"/>
              </a:buClr>
              <a:buSzTx/>
              <a:buFontTx/>
              <a:buChar char="•"/>
              <a:tabLst/>
              <a:defRPr/>
            </a:pPr>
            <a:r>
              <a:rPr kumimoji="0" lang="en-US" sz="2800" b="0" i="0" u="none" strike="noStrike" kern="0" cap="none" spc="0" normalizeH="0" noProof="0" dirty="0" smtClean="0">
                <a:ln>
                  <a:noFill/>
                </a:ln>
                <a:effectLst/>
                <a:uLnTx/>
                <a:uFillTx/>
                <a:latin typeface="+mn-lt"/>
                <a:ea typeface="+mn-ea"/>
                <a:cs typeface="+mn-cs"/>
              </a:rPr>
              <a:t>Cleaner integration of business rules and validation</a:t>
            </a:r>
            <a:endParaRPr kumimoji="0" lang="en-US" sz="1200" b="0" i="0" u="none" strike="noStrike" kern="0" cap="none" spc="0" normalizeH="0" baseline="0" noProof="0" dirty="0" smtClean="0">
              <a:ln>
                <a:noFill/>
              </a:ln>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But Challenges Still Remain…</a:t>
            </a:r>
            <a:endParaRPr lang="en-US" dirty="0"/>
          </a:p>
        </p:txBody>
      </p:sp>
      <p:sp>
        <p:nvSpPr>
          <p:cNvPr id="3" name="Content Placeholder 2"/>
          <p:cNvSpPr>
            <a:spLocks noGrp="1"/>
          </p:cNvSpPr>
          <p:nvPr>
            <p:ph idx="1"/>
          </p:nvPr>
        </p:nvSpPr>
        <p:spPr>
          <a:xfrm>
            <a:off x="304800" y="1295400"/>
            <a:ext cx="8839200" cy="4525963"/>
          </a:xfrm>
        </p:spPr>
        <p:txBody>
          <a:bodyPr/>
          <a:lstStyle/>
          <a:p>
            <a:r>
              <a:rPr lang="en-US" sz="2800" dirty="0" smtClean="0"/>
              <a:t>How to retrieve non-relational data?</a:t>
            </a:r>
          </a:p>
          <a:p>
            <a:pPr lvl="1"/>
            <a:r>
              <a:rPr lang="en-US" sz="2400" dirty="0" smtClean="0"/>
              <a:t>XML, RSS, Web Services, REST, AD, Files, etc.</a:t>
            </a:r>
          </a:p>
          <a:p>
            <a:pPr lvl="1"/>
            <a:endParaRPr lang="en-US" sz="1800" dirty="0" smtClean="0"/>
          </a:p>
          <a:p>
            <a:r>
              <a:rPr lang="en-US" sz="2800" dirty="0" smtClean="0"/>
              <a:t>How to interact with plain old objects?</a:t>
            </a:r>
          </a:p>
          <a:p>
            <a:pPr lvl="1"/>
            <a:r>
              <a:rPr lang="en-US" sz="2400" dirty="0" smtClean="0"/>
              <a:t>How do you interact and query custom domain models?</a:t>
            </a:r>
          </a:p>
          <a:p>
            <a:pPr>
              <a:buNone/>
            </a:pPr>
            <a:endParaRPr lang="en-US" sz="1800" dirty="0" smtClean="0"/>
          </a:p>
          <a:p>
            <a:r>
              <a:rPr lang="en-US" sz="2800" dirty="0" smtClean="0"/>
              <a:t>How to enable rich data shaping &amp; transformations?</a:t>
            </a:r>
          </a:p>
          <a:p>
            <a:pPr lvl="1"/>
            <a:r>
              <a:rPr lang="en-US" sz="2400" dirty="0" smtClean="0"/>
              <a:t>Support flexible query composition (that is fast!)</a:t>
            </a:r>
          </a:p>
          <a:p>
            <a:pPr lvl="1"/>
            <a:endParaRPr lang="en-US" sz="1800" dirty="0" smtClean="0"/>
          </a:p>
          <a:p>
            <a:r>
              <a:rPr lang="en-US" sz="2800" dirty="0" smtClean="0"/>
              <a:t>How to enable clean code in both a strongly typed and dynamic language world?</a:t>
            </a:r>
          </a:p>
          <a:p>
            <a:pPr lvl="1"/>
            <a:endParaRPr lang="en-US" sz="2400"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1907059" cy="757238"/>
          </a:xfrm>
        </p:spPr>
        <p:txBody>
          <a:bodyPr/>
          <a:lstStyle/>
          <a:p>
            <a:pPr>
              <a:defRPr/>
            </a:pPr>
            <a:r>
              <a:rPr lang="en-US" dirty="0" smtClean="0"/>
              <a:t>LINQ</a:t>
            </a:r>
            <a:endParaRPr lang="en-US" dirty="0"/>
          </a:p>
        </p:txBody>
      </p:sp>
      <p:sp>
        <p:nvSpPr>
          <p:cNvPr id="3" name="Content Placeholder 2"/>
          <p:cNvSpPr>
            <a:spLocks noGrp="1"/>
          </p:cNvSpPr>
          <p:nvPr>
            <p:ph idx="1"/>
          </p:nvPr>
        </p:nvSpPr>
        <p:spPr>
          <a:xfrm>
            <a:off x="304800" y="1143000"/>
            <a:ext cx="8839200" cy="4449763"/>
          </a:xfrm>
        </p:spPr>
        <p:txBody>
          <a:bodyPr/>
          <a:lstStyle/>
          <a:p>
            <a:pPr>
              <a:defRPr/>
            </a:pPr>
            <a:r>
              <a:rPr lang="en-US" sz="2800" dirty="0" smtClean="0"/>
              <a:t>Query, Set and Transform Operations for .NET</a:t>
            </a:r>
          </a:p>
          <a:p>
            <a:pPr>
              <a:defRPr/>
            </a:pPr>
            <a:endParaRPr lang="en-US" sz="1400" dirty="0" smtClean="0"/>
          </a:p>
          <a:p>
            <a:pPr>
              <a:defRPr/>
            </a:pPr>
            <a:r>
              <a:rPr lang="en-US" sz="2800" dirty="0" smtClean="0"/>
              <a:t>Makes querying data a core programming concept </a:t>
            </a:r>
          </a:p>
          <a:p>
            <a:pPr>
              <a:defRPr/>
            </a:pPr>
            <a:endParaRPr lang="en-US" sz="1600" dirty="0" smtClean="0"/>
          </a:p>
          <a:p>
            <a:pPr>
              <a:defRPr/>
            </a:pPr>
            <a:r>
              <a:rPr lang="en-US" sz="2800" dirty="0" smtClean="0"/>
              <a:t>Works with all types and shapes of data</a:t>
            </a:r>
          </a:p>
          <a:p>
            <a:pPr lvl="1">
              <a:defRPr/>
            </a:pPr>
            <a:r>
              <a:rPr lang="en-US" sz="2400" dirty="0" smtClean="0"/>
              <a:t>Relational databases</a:t>
            </a:r>
          </a:p>
          <a:p>
            <a:pPr lvl="1">
              <a:defRPr/>
            </a:pPr>
            <a:r>
              <a:rPr lang="en-US" sz="2400" dirty="0" smtClean="0"/>
              <a:t>XML</a:t>
            </a:r>
          </a:p>
          <a:p>
            <a:pPr lvl="1">
              <a:defRPr/>
            </a:pPr>
            <a:r>
              <a:rPr lang="en-US" sz="2400" dirty="0" smtClean="0"/>
              <a:t>Plain old Objects</a:t>
            </a:r>
          </a:p>
          <a:p>
            <a:pPr>
              <a:defRPr/>
            </a:pPr>
            <a:endParaRPr lang="en-US" sz="1600" dirty="0" smtClean="0"/>
          </a:p>
          <a:p>
            <a:pPr>
              <a:defRPr/>
            </a:pPr>
            <a:r>
              <a:rPr lang="en-US" sz="2800" dirty="0" smtClean="0"/>
              <a:t>Works with all .NET languages</a:t>
            </a:r>
          </a:p>
          <a:p>
            <a:pPr lvl="1">
              <a:defRPr/>
            </a:pPr>
            <a:r>
              <a:rPr lang="en-US" sz="2400" dirty="0" smtClean="0"/>
              <a:t>New VB and C# have integrated language support</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New ASP.NET Data Controls </a:t>
            </a:r>
            <a:endParaRPr lang="en-US" dirty="0"/>
          </a:p>
        </p:txBody>
      </p:sp>
      <p:sp>
        <p:nvSpPr>
          <p:cNvPr id="3" name="Content Placeholder 2"/>
          <p:cNvSpPr>
            <a:spLocks noGrp="1"/>
          </p:cNvSpPr>
          <p:nvPr>
            <p:ph idx="1"/>
          </p:nvPr>
        </p:nvSpPr>
        <p:spPr>
          <a:xfrm>
            <a:off x="368300" y="1347788"/>
            <a:ext cx="8382000" cy="2298065"/>
          </a:xfrm>
        </p:spPr>
        <p:txBody>
          <a:bodyPr/>
          <a:lstStyle/>
          <a:p>
            <a:r>
              <a:rPr lang="en-US" dirty="0" smtClean="0"/>
              <a:t>&lt;</a:t>
            </a:r>
            <a:r>
              <a:rPr lang="en-US" dirty="0" err="1" smtClean="0"/>
              <a:t>asp:ListView</a:t>
            </a:r>
            <a:r>
              <a:rPr lang="en-US" dirty="0" smtClean="0"/>
              <a:t>&gt; </a:t>
            </a:r>
          </a:p>
          <a:p>
            <a:endParaRPr lang="en-US" dirty="0" smtClean="0"/>
          </a:p>
          <a:p>
            <a:r>
              <a:rPr lang="en-US" dirty="0" smtClean="0"/>
              <a:t>&lt;</a:t>
            </a:r>
            <a:r>
              <a:rPr lang="en-US" dirty="0" err="1" smtClean="0"/>
              <a:t>asp:LinqDataSource</a:t>
            </a:r>
            <a:r>
              <a:rPr lang="en-US" dirty="0" smtClean="0"/>
              <a:t>&gt;</a:t>
            </a:r>
          </a:p>
          <a:p>
            <a:endParaRPr lang="en-US" dirty="0" smtClean="0"/>
          </a:p>
          <a:p>
            <a:r>
              <a:rPr lang="en-US" dirty="0" smtClean="0"/>
              <a:t>&lt;</a:t>
            </a:r>
            <a:r>
              <a:rPr lang="en-US" dirty="0" err="1" smtClean="0"/>
              <a:t>asp:DataPager</a:t>
            </a:r>
            <a:r>
              <a:rPr lang="en-US" dirty="0" smtClean="0"/>
              <a:t>&gt;</a:t>
            </a:r>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676400" y="3505200"/>
            <a:ext cx="6019800" cy="1219200"/>
          </a:xfrm>
          <a:prstGeom prst="rect">
            <a:avLst/>
          </a:prstGeom>
          <a:noFill/>
          <a:ln w="9525">
            <a:noFill/>
            <a:miter lim="800000"/>
            <a:headEnd/>
            <a:tailEnd/>
          </a:ln>
        </p:spPr>
        <p:txBody>
          <a:bodyPr/>
          <a:lstStyle/>
          <a:p>
            <a:pPr>
              <a:spcBef>
                <a:spcPct val="20000"/>
              </a:spcBef>
            </a:pPr>
            <a:r>
              <a:rPr lang="en-GB" sz="3200" b="1" dirty="0" smtClean="0">
                <a:latin typeface="Segoe"/>
              </a:rPr>
              <a:t>LINQ</a:t>
            </a:r>
          </a:p>
          <a:p>
            <a:pPr>
              <a:spcBef>
                <a:spcPct val="20000"/>
              </a:spcBef>
            </a:pPr>
            <a:r>
              <a:rPr lang="en-GB" sz="3200" b="1" dirty="0" smtClean="0">
                <a:latin typeface="Segoe"/>
              </a:rPr>
              <a:t>LINQ to SQL </a:t>
            </a:r>
          </a:p>
          <a:p>
            <a:pPr>
              <a:spcBef>
                <a:spcPct val="20000"/>
              </a:spcBef>
            </a:pPr>
            <a:r>
              <a:rPr lang="en-GB" sz="3200" b="1" dirty="0" smtClean="0">
                <a:latin typeface="Segoe"/>
              </a:rPr>
              <a:t>&lt;</a:t>
            </a:r>
            <a:r>
              <a:rPr lang="en-GB" sz="3200" b="1" dirty="0" err="1" smtClean="0">
                <a:latin typeface="Segoe"/>
              </a:rPr>
              <a:t>asp:ListView</a:t>
            </a:r>
            <a:r>
              <a:rPr lang="en-GB" sz="3200" b="1" dirty="0" smtClean="0">
                <a:latin typeface="Segoe"/>
              </a:rPr>
              <a:t>&gt; &lt;</a:t>
            </a:r>
            <a:r>
              <a:rPr lang="en-GB" sz="3200" b="1" dirty="0" err="1" smtClean="0">
                <a:latin typeface="Segoe"/>
              </a:rPr>
              <a:t>asp:LinqDataSource</a:t>
            </a:r>
            <a:r>
              <a:rPr lang="en-GB" sz="3200" b="1" dirty="0" smtClean="0">
                <a:latin typeface="Segoe"/>
              </a:rPr>
              <a:t>&gt;</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 y="228600"/>
            <a:ext cx="8915400" cy="757238"/>
          </a:xfrm>
        </p:spPr>
        <p:txBody>
          <a:bodyPr/>
          <a:lstStyle/>
          <a:p>
            <a:pPr algn="ctr">
              <a:defRPr/>
            </a:pPr>
            <a:r>
              <a:rPr lang="en-US" dirty="0" smtClean="0"/>
              <a:t>ASP.NET AJAX</a:t>
            </a:r>
            <a:endParaRPr lang="en-US" dirty="0"/>
          </a:p>
        </p:txBody>
      </p:sp>
      <p:sp>
        <p:nvSpPr>
          <p:cNvPr id="3" name="Content Placeholder 2"/>
          <p:cNvSpPr>
            <a:spLocks noGrp="1"/>
          </p:cNvSpPr>
          <p:nvPr>
            <p:ph idx="1"/>
          </p:nvPr>
        </p:nvSpPr>
        <p:spPr>
          <a:xfrm>
            <a:off x="152400" y="1159476"/>
            <a:ext cx="8915400" cy="3931076"/>
          </a:xfrm>
        </p:spPr>
        <p:txBody>
          <a:bodyPr/>
          <a:lstStyle/>
          <a:p>
            <a:pPr>
              <a:defRPr/>
            </a:pPr>
            <a:r>
              <a:rPr lang="en-US" sz="2800" dirty="0" smtClean="0"/>
              <a:t>Works on top of ASP.NET 2.0 and VS 2005</a:t>
            </a:r>
          </a:p>
          <a:p>
            <a:pPr lvl="1">
              <a:defRPr/>
            </a:pPr>
            <a:r>
              <a:rPr lang="en-US" sz="2400" dirty="0" smtClean="0"/>
              <a:t>Fully supported V1.0 shipped in January on the web</a:t>
            </a:r>
          </a:p>
          <a:p>
            <a:pPr>
              <a:defRPr/>
            </a:pPr>
            <a:endParaRPr lang="en-US" sz="1100" dirty="0" smtClean="0"/>
          </a:p>
          <a:p>
            <a:pPr>
              <a:defRPr/>
            </a:pPr>
            <a:r>
              <a:rPr lang="en-US" sz="2800" dirty="0" smtClean="0"/>
              <a:t>Delivers core ASP.NET AJAX foundation:</a:t>
            </a:r>
          </a:p>
          <a:p>
            <a:pPr lvl="1">
              <a:defRPr/>
            </a:pPr>
            <a:r>
              <a:rPr lang="en-US" sz="2400" dirty="0" smtClean="0"/>
              <a:t>JavaScript type-system</a:t>
            </a:r>
          </a:p>
          <a:p>
            <a:pPr lvl="1">
              <a:defRPr/>
            </a:pPr>
            <a:r>
              <a:rPr lang="en-US" sz="2400" dirty="0" smtClean="0"/>
              <a:t>JavaScript&lt;-&gt;.NET Networking Serialization</a:t>
            </a:r>
          </a:p>
          <a:p>
            <a:pPr lvl="1">
              <a:defRPr/>
            </a:pPr>
            <a:r>
              <a:rPr lang="en-US" sz="2400" dirty="0" smtClean="0"/>
              <a:t>JavaScript library of common routines</a:t>
            </a:r>
          </a:p>
          <a:p>
            <a:pPr lvl="1">
              <a:defRPr/>
            </a:pPr>
            <a:r>
              <a:rPr lang="en-US" sz="2400" dirty="0" smtClean="0"/>
              <a:t>ASP.NET Server Control Integration</a:t>
            </a:r>
          </a:p>
          <a:p>
            <a:pPr>
              <a:defRPr/>
            </a:pPr>
            <a:endParaRPr lang="en-US" sz="1050" dirty="0" smtClean="0"/>
          </a:p>
          <a:p>
            <a:pPr>
              <a:defRPr/>
            </a:pPr>
            <a:r>
              <a:rPr lang="en-US" sz="2800" dirty="0" smtClean="0"/>
              <a:t>All ASP.NET AJAX 1.0 features included in </a:t>
            </a:r>
            <a:r>
              <a:rPr lang="en-US" dirty="0" smtClean="0"/>
              <a:t>.NET 3.5</a:t>
            </a:r>
            <a:endParaRPr lang="en-US" sz="2800" dirty="0" smtClean="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305800" cy="868362"/>
          </a:xfrm>
        </p:spPr>
        <p:txBody>
          <a:bodyPr/>
          <a:lstStyle/>
          <a:p>
            <a:r>
              <a:rPr lang="en-US" dirty="0" smtClean="0"/>
              <a:t>Today’s Goal</a:t>
            </a:r>
          </a:p>
        </p:txBody>
      </p:sp>
      <p:sp>
        <p:nvSpPr>
          <p:cNvPr id="5123" name="Rectangle 3"/>
          <p:cNvSpPr>
            <a:spLocks noGrp="1" noChangeArrowheads="1"/>
          </p:cNvSpPr>
          <p:nvPr>
            <p:ph type="body" idx="1"/>
          </p:nvPr>
        </p:nvSpPr>
        <p:spPr>
          <a:xfrm>
            <a:off x="381000" y="1258888"/>
            <a:ext cx="8763000" cy="3931333"/>
          </a:xfrm>
        </p:spPr>
        <p:txBody>
          <a:bodyPr/>
          <a:lstStyle/>
          <a:p>
            <a:r>
              <a:rPr lang="en-US" sz="2800" dirty="0" smtClean="0"/>
              <a:t>Build a web application using:</a:t>
            </a:r>
          </a:p>
          <a:p>
            <a:pPr lvl="1"/>
            <a:r>
              <a:rPr lang="en-US" sz="2400" dirty="0" smtClean="0"/>
              <a:t>ASP.NET 3.5</a:t>
            </a:r>
          </a:p>
          <a:p>
            <a:pPr lvl="1"/>
            <a:r>
              <a:rPr lang="en-US" sz="2400" dirty="0" smtClean="0"/>
              <a:t>Visual Studio 2008</a:t>
            </a:r>
          </a:p>
          <a:p>
            <a:pPr lvl="1"/>
            <a:r>
              <a:rPr lang="en-US" sz="2400" dirty="0" smtClean="0"/>
              <a:t>IIS 7.0</a:t>
            </a:r>
          </a:p>
          <a:p>
            <a:pPr lvl="1"/>
            <a:endParaRPr lang="en-US" sz="1200" dirty="0" smtClean="0"/>
          </a:p>
          <a:p>
            <a:r>
              <a:rPr lang="en-US" sz="2800" dirty="0" smtClean="0"/>
              <a:t>Primarily demo and code driven</a:t>
            </a:r>
          </a:p>
          <a:p>
            <a:pPr lvl="1"/>
            <a:r>
              <a:rPr lang="en-US" sz="2400" dirty="0" smtClean="0"/>
              <a:t>Please ask questions and make it interactive!</a:t>
            </a:r>
          </a:p>
          <a:p>
            <a:pPr lvl="1"/>
            <a:endParaRPr lang="en-US" sz="1200" dirty="0" smtClean="0"/>
          </a:p>
          <a:p>
            <a:r>
              <a:rPr lang="en-US" sz="2800" dirty="0" smtClean="0"/>
              <a:t>Provide you with a broad understanding of some of the great new features shipping later this year</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04800" y="304800"/>
            <a:ext cx="8991600" cy="838200"/>
          </a:xfrm>
        </p:spPr>
        <p:txBody>
          <a:bodyPr/>
          <a:lstStyle/>
          <a:p>
            <a:pPr algn="ctr">
              <a:defRPr/>
            </a:pPr>
            <a:r>
              <a:rPr lang="en-US" dirty="0" smtClean="0"/>
              <a:t>ASP.NET AJAX Control Toolkit</a:t>
            </a:r>
          </a:p>
        </p:txBody>
      </p:sp>
      <p:sp>
        <p:nvSpPr>
          <p:cNvPr id="17411" name="Rectangle 3"/>
          <p:cNvSpPr>
            <a:spLocks noGrp="1" noChangeArrowheads="1"/>
          </p:cNvSpPr>
          <p:nvPr>
            <p:ph type="body" idx="1"/>
          </p:nvPr>
        </p:nvSpPr>
        <p:spPr>
          <a:xfrm>
            <a:off x="152400" y="1295400"/>
            <a:ext cx="9094788" cy="3799502"/>
          </a:xfrm>
        </p:spPr>
        <p:txBody>
          <a:bodyPr/>
          <a:lstStyle/>
          <a:p>
            <a:pPr>
              <a:defRPr/>
            </a:pPr>
            <a:r>
              <a:rPr lang="en-US" sz="2800" dirty="0" smtClean="0"/>
              <a:t>Separate download from core ASP.NET AJAX</a:t>
            </a:r>
          </a:p>
          <a:p>
            <a:pPr lvl="1">
              <a:defRPr/>
            </a:pPr>
            <a:r>
              <a:rPr lang="en-US" sz="2400" dirty="0" smtClean="0"/>
              <a:t>Great library of free ASP.NET AJAX enabled controls</a:t>
            </a:r>
          </a:p>
          <a:p>
            <a:pPr lvl="1">
              <a:defRPr/>
            </a:pPr>
            <a:r>
              <a:rPr lang="en-US" sz="2400" dirty="0" smtClean="0"/>
              <a:t>Download from http://ajax.asp.net/</a:t>
            </a:r>
          </a:p>
          <a:p>
            <a:pPr lvl="1">
              <a:defRPr/>
            </a:pPr>
            <a:endParaRPr lang="en-US" sz="1200" dirty="0" smtClean="0"/>
          </a:p>
          <a:p>
            <a:pPr>
              <a:defRPr/>
            </a:pPr>
            <a:r>
              <a:rPr lang="en-US" sz="2800" dirty="0" smtClean="0"/>
              <a:t>Developed using a collaborative source model</a:t>
            </a:r>
          </a:p>
          <a:p>
            <a:pPr lvl="1">
              <a:defRPr/>
            </a:pPr>
            <a:r>
              <a:rPr lang="en-US" sz="2400" dirty="0" smtClean="0"/>
              <a:t>All source freely available with modification license</a:t>
            </a:r>
          </a:p>
          <a:p>
            <a:pPr lvl="1">
              <a:defRPr/>
            </a:pPr>
            <a:r>
              <a:rPr lang="en-US" sz="2400" dirty="0" smtClean="0"/>
              <a:t>Both Microsoft &amp; non-Microsoft developers can contribute</a:t>
            </a:r>
          </a:p>
          <a:p>
            <a:pPr lvl="1">
              <a:defRPr/>
            </a:pPr>
            <a:endParaRPr lang="en-US" sz="1200" dirty="0" smtClean="0"/>
          </a:p>
          <a:p>
            <a:pPr>
              <a:defRPr/>
            </a:pPr>
            <a:r>
              <a:rPr lang="en-US" sz="2800" dirty="0" smtClean="0"/>
              <a:t>Already contains 40 really cool controls</a:t>
            </a:r>
          </a:p>
          <a:p>
            <a:pPr lvl="1">
              <a:defRPr/>
            </a:pPr>
            <a:endParaRPr lang="en-US" sz="1200" dirty="0" smtClean="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757238"/>
          </a:xfrm>
        </p:spPr>
        <p:txBody>
          <a:bodyPr/>
          <a:lstStyle/>
          <a:p>
            <a:pPr algn="ctr">
              <a:defRPr/>
            </a:pPr>
            <a:r>
              <a:rPr lang="en-US" dirty="0" smtClean="0"/>
              <a:t>Visual Studio 2008 AJAX Support</a:t>
            </a:r>
            <a:endParaRPr lang="en-US" dirty="0"/>
          </a:p>
        </p:txBody>
      </p:sp>
      <p:sp>
        <p:nvSpPr>
          <p:cNvPr id="3" name="Content Placeholder 2"/>
          <p:cNvSpPr>
            <a:spLocks noGrp="1"/>
          </p:cNvSpPr>
          <p:nvPr>
            <p:ph idx="1"/>
          </p:nvPr>
        </p:nvSpPr>
        <p:spPr>
          <a:xfrm>
            <a:off x="382588" y="1112838"/>
            <a:ext cx="8761412" cy="5502275"/>
          </a:xfrm>
        </p:spPr>
        <p:txBody>
          <a:bodyPr/>
          <a:lstStyle/>
          <a:p>
            <a:pPr>
              <a:defRPr/>
            </a:pPr>
            <a:r>
              <a:rPr lang="en-US" sz="2800" dirty="0" smtClean="0"/>
              <a:t>JavaScript </a:t>
            </a:r>
            <a:r>
              <a:rPr lang="en-US" sz="2800" dirty="0" err="1" smtClean="0"/>
              <a:t>Intellisense</a:t>
            </a:r>
            <a:endParaRPr lang="en-US" sz="2800" dirty="0" smtClean="0"/>
          </a:p>
          <a:p>
            <a:pPr lvl="1">
              <a:defRPr/>
            </a:pPr>
            <a:r>
              <a:rPr lang="en-US" sz="2400" dirty="0" smtClean="0"/>
              <a:t>Code </a:t>
            </a:r>
            <a:r>
              <a:rPr lang="en-US" sz="2400" dirty="0" err="1" smtClean="0"/>
              <a:t>intellisense</a:t>
            </a:r>
            <a:r>
              <a:rPr lang="en-US" sz="2400" dirty="0" smtClean="0"/>
              <a:t> for client-side JavaScript</a:t>
            </a:r>
          </a:p>
          <a:p>
            <a:pPr lvl="1">
              <a:defRPr/>
            </a:pPr>
            <a:r>
              <a:rPr lang="en-US" sz="2400" dirty="0" smtClean="0"/>
              <a:t>Integrated editor support for ASP.NET AJAX JS Library</a:t>
            </a:r>
          </a:p>
          <a:p>
            <a:pPr lvl="1">
              <a:defRPr/>
            </a:pPr>
            <a:r>
              <a:rPr lang="en-US" sz="2400" dirty="0" err="1" smtClean="0"/>
              <a:t>Intellisense</a:t>
            </a:r>
            <a:r>
              <a:rPr lang="en-US" sz="2400" dirty="0" smtClean="0"/>
              <a:t> against JSON enabled .</a:t>
            </a:r>
            <a:r>
              <a:rPr lang="en-US" sz="2400" dirty="0" err="1" smtClean="0"/>
              <a:t>asmx</a:t>
            </a:r>
            <a:r>
              <a:rPr lang="en-US" sz="2400" dirty="0" smtClean="0"/>
              <a:t> web services</a:t>
            </a:r>
          </a:p>
          <a:p>
            <a:pPr lvl="1">
              <a:defRPr/>
            </a:pPr>
            <a:r>
              <a:rPr lang="en-US" sz="2400" dirty="0" smtClean="0"/>
              <a:t>Build-time syntax checking</a:t>
            </a:r>
          </a:p>
          <a:p>
            <a:pPr lvl="1">
              <a:defRPr/>
            </a:pPr>
            <a:endParaRPr lang="en-US" sz="1200" dirty="0" smtClean="0"/>
          </a:p>
          <a:p>
            <a:pPr>
              <a:defRPr/>
            </a:pPr>
            <a:r>
              <a:rPr lang="en-US" sz="2800" dirty="0" smtClean="0"/>
              <a:t>JavaScript Debugging and Profiling</a:t>
            </a:r>
          </a:p>
          <a:p>
            <a:pPr lvl="1">
              <a:defRPr/>
            </a:pPr>
            <a:r>
              <a:rPr lang="en-US" sz="2400" dirty="0" smtClean="0"/>
              <a:t>Improved discoverability</a:t>
            </a:r>
          </a:p>
          <a:p>
            <a:pPr lvl="1">
              <a:defRPr/>
            </a:pPr>
            <a:r>
              <a:rPr lang="en-US" sz="2400" dirty="0" smtClean="0"/>
              <a:t>Breakpoints in .</a:t>
            </a:r>
            <a:r>
              <a:rPr lang="en-US" sz="2400" dirty="0" err="1" smtClean="0"/>
              <a:t>aspx</a:t>
            </a:r>
            <a:r>
              <a:rPr lang="en-US" sz="2400" dirty="0" smtClean="0"/>
              <a:t> documents</a:t>
            </a:r>
          </a:p>
          <a:p>
            <a:pPr lvl="1">
              <a:defRPr/>
            </a:pPr>
            <a:r>
              <a:rPr lang="en-US" sz="2400" dirty="0" smtClean="0"/>
              <a:t>New visualization features for variables</a:t>
            </a:r>
          </a:p>
          <a:p>
            <a:pPr lvl="1">
              <a:defRPr/>
            </a:pPr>
            <a:endParaRPr lang="en-US" sz="1200" dirty="0" smtClean="0"/>
          </a:p>
          <a:p>
            <a:pPr>
              <a:defRPr/>
            </a:pPr>
            <a:r>
              <a:rPr lang="en-US" sz="2800" dirty="0" smtClean="0"/>
              <a:t>ASP.NET AJAX Extender Control Support</a:t>
            </a:r>
          </a:p>
          <a:p>
            <a:pPr lvl="1">
              <a:defRPr/>
            </a:pPr>
            <a:r>
              <a:rPr lang="en-US" sz="2400" dirty="0" smtClean="0"/>
              <a:t>Easy design-time to attach extenders</a:t>
            </a:r>
            <a:endParaRPr lang="en-US" sz="2400"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219200" y="3505200"/>
            <a:ext cx="7825946" cy="1219200"/>
          </a:xfrm>
          <a:prstGeom prst="rect">
            <a:avLst/>
          </a:prstGeom>
          <a:noFill/>
          <a:ln w="9525">
            <a:noFill/>
            <a:miter lim="800000"/>
            <a:headEnd/>
            <a:tailEnd/>
          </a:ln>
        </p:spPr>
        <p:txBody>
          <a:bodyPr/>
          <a:lstStyle/>
          <a:p>
            <a:pPr>
              <a:spcBef>
                <a:spcPct val="20000"/>
              </a:spcBef>
            </a:pPr>
            <a:r>
              <a:rPr lang="en-GB" sz="3200" b="1" dirty="0" smtClean="0">
                <a:latin typeface="Segoe"/>
              </a:rPr>
              <a:t>VS 2008 JavaScript Editor / Debugger </a:t>
            </a:r>
          </a:p>
          <a:p>
            <a:pPr>
              <a:spcBef>
                <a:spcPct val="20000"/>
              </a:spcBef>
            </a:pPr>
            <a:r>
              <a:rPr lang="en-GB" sz="3200" b="1" dirty="0" smtClean="0">
                <a:latin typeface="Segoe"/>
              </a:rPr>
              <a:t>ASP.NET AJAX,</a:t>
            </a:r>
          </a:p>
          <a:p>
            <a:pPr>
              <a:spcBef>
                <a:spcPct val="20000"/>
              </a:spcBef>
            </a:pPr>
            <a:r>
              <a:rPr lang="en-GB" sz="3200" b="1" dirty="0" smtClean="0">
                <a:latin typeface="Segoe"/>
              </a:rPr>
              <a:t>ASP.NET AJAX Control Toolkit</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ASP.NET "Futures" Release</a:t>
            </a:r>
            <a:endParaRPr lang="en-US" dirty="0"/>
          </a:p>
        </p:txBody>
      </p:sp>
      <p:sp>
        <p:nvSpPr>
          <p:cNvPr id="3" name="Content Placeholder 2"/>
          <p:cNvSpPr>
            <a:spLocks noGrp="1"/>
          </p:cNvSpPr>
          <p:nvPr>
            <p:ph idx="1"/>
          </p:nvPr>
        </p:nvSpPr>
        <p:spPr>
          <a:xfrm>
            <a:off x="368300" y="1162726"/>
            <a:ext cx="8382000" cy="5564600"/>
          </a:xfrm>
        </p:spPr>
        <p:txBody>
          <a:bodyPr/>
          <a:lstStyle/>
          <a:p>
            <a:r>
              <a:rPr lang="en-US" dirty="0" smtClean="0"/>
              <a:t>First look at more upcoming features for ASP.NET</a:t>
            </a:r>
          </a:p>
          <a:p>
            <a:pPr lvl="1"/>
            <a:r>
              <a:rPr lang="en-US" dirty="0" smtClean="0"/>
              <a:t>These will ship as a separate download next spring</a:t>
            </a:r>
          </a:p>
          <a:p>
            <a:pPr lvl="1"/>
            <a:endParaRPr lang="en-US" sz="1600" dirty="0" smtClean="0"/>
          </a:p>
          <a:p>
            <a:r>
              <a:rPr lang="en-US" dirty="0" smtClean="0"/>
              <a:t>A few features included in it today:</a:t>
            </a:r>
          </a:p>
          <a:p>
            <a:pPr lvl="1"/>
            <a:r>
              <a:rPr lang="en-US" dirty="0" smtClean="0"/>
              <a:t>&lt;</a:t>
            </a:r>
            <a:r>
              <a:rPr lang="en-US" dirty="0" err="1" smtClean="0"/>
              <a:t>asp:History</a:t>
            </a:r>
            <a:r>
              <a:rPr lang="en-US" dirty="0" smtClean="0"/>
              <a:t>&gt; control</a:t>
            </a:r>
          </a:p>
          <a:p>
            <a:pPr lvl="1"/>
            <a:r>
              <a:rPr lang="en-US" dirty="0" smtClean="0"/>
              <a:t>&lt;</a:t>
            </a:r>
            <a:r>
              <a:rPr lang="en-US" dirty="0" err="1" smtClean="0"/>
              <a:t>asp:Diagnostics</a:t>
            </a:r>
            <a:r>
              <a:rPr lang="en-US" dirty="0" smtClean="0"/>
              <a:t>&gt; control</a:t>
            </a:r>
          </a:p>
          <a:p>
            <a:pPr lvl="1"/>
            <a:r>
              <a:rPr lang="en-US" dirty="0" smtClean="0"/>
              <a:t>&lt;</a:t>
            </a:r>
            <a:r>
              <a:rPr lang="en-US" dirty="0" err="1" smtClean="0"/>
              <a:t>asp:media</a:t>
            </a:r>
            <a:r>
              <a:rPr lang="en-US" dirty="0" smtClean="0"/>
              <a:t>&gt; control</a:t>
            </a:r>
          </a:p>
          <a:p>
            <a:pPr lvl="1"/>
            <a:r>
              <a:rPr lang="en-US" dirty="0" smtClean="0"/>
              <a:t>&lt;</a:t>
            </a:r>
            <a:r>
              <a:rPr lang="en-US" dirty="0" err="1" smtClean="0"/>
              <a:t>asp:xaml</a:t>
            </a:r>
            <a:r>
              <a:rPr lang="en-US" dirty="0" smtClean="0"/>
              <a:t>&gt; control</a:t>
            </a:r>
          </a:p>
          <a:p>
            <a:pPr lvl="1"/>
            <a:r>
              <a:rPr lang="en-US" dirty="0" smtClean="0"/>
              <a:t>CSS Control Selectors support in ASP.NET AJAX</a:t>
            </a:r>
          </a:p>
          <a:p>
            <a:pPr lvl="1"/>
            <a:r>
              <a:rPr lang="en-US" dirty="0" smtClean="0"/>
              <a:t>New Dynamic Data Controls</a:t>
            </a:r>
          </a:p>
          <a:p>
            <a:pPr lvl="1"/>
            <a:endParaRPr lang="en-US" sz="1800" dirty="0" smtClean="0"/>
          </a:p>
          <a:p>
            <a:r>
              <a:rPr lang="en-US" dirty="0" smtClean="0"/>
              <a:t>Coming in a refresh this fall:</a:t>
            </a:r>
          </a:p>
          <a:p>
            <a:pPr lvl="1"/>
            <a:r>
              <a:rPr lang="en-US" dirty="0" smtClean="0"/>
              <a:t>ASP.NET MVC UI framework</a:t>
            </a: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219200" y="3505200"/>
            <a:ext cx="7825946" cy="1219200"/>
          </a:xfrm>
          <a:prstGeom prst="rect">
            <a:avLst/>
          </a:prstGeom>
          <a:noFill/>
          <a:ln w="9525">
            <a:noFill/>
            <a:miter lim="800000"/>
            <a:headEnd/>
            <a:tailEnd/>
          </a:ln>
        </p:spPr>
        <p:txBody>
          <a:bodyPr/>
          <a:lstStyle/>
          <a:p>
            <a:pPr>
              <a:spcBef>
                <a:spcPct val="20000"/>
              </a:spcBef>
            </a:pPr>
            <a:r>
              <a:rPr lang="en-GB" sz="3200" b="1" dirty="0" smtClean="0">
                <a:latin typeface="Segoe"/>
              </a:rPr>
              <a:t>Dynamic Data Controls</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750888"/>
          </a:xfrm>
        </p:spPr>
        <p:txBody>
          <a:bodyPr/>
          <a:lstStyle/>
          <a:p>
            <a:pPr>
              <a:defRPr/>
            </a:pPr>
            <a:r>
              <a:rPr lang="en-US" dirty="0" smtClean="0"/>
              <a:t>IIS 7.0</a:t>
            </a:r>
            <a:endParaRPr lang="en-US" dirty="0"/>
          </a:p>
        </p:txBody>
      </p:sp>
      <p:sp>
        <p:nvSpPr>
          <p:cNvPr id="3" name="Content Placeholder 2"/>
          <p:cNvSpPr>
            <a:spLocks noGrp="1"/>
          </p:cNvSpPr>
          <p:nvPr>
            <p:ph idx="1"/>
          </p:nvPr>
        </p:nvSpPr>
        <p:spPr>
          <a:xfrm>
            <a:off x="382588" y="1164772"/>
            <a:ext cx="8380412" cy="3211135"/>
          </a:xfrm>
        </p:spPr>
        <p:txBody>
          <a:bodyPr/>
          <a:lstStyle/>
          <a:p>
            <a:pPr hangingPunct="1">
              <a:defRPr/>
            </a:pPr>
            <a:r>
              <a:rPr lang="en-US" sz="2800" dirty="0" smtClean="0"/>
              <a:t>Unified web application platform administration</a:t>
            </a:r>
          </a:p>
          <a:p>
            <a:pPr hangingPunct="1">
              <a:buFontTx/>
              <a:buNone/>
              <a:defRPr/>
            </a:pPr>
            <a:endParaRPr lang="en-US" sz="1000" dirty="0" smtClean="0"/>
          </a:p>
          <a:p>
            <a:pPr hangingPunct="1">
              <a:defRPr/>
            </a:pPr>
            <a:r>
              <a:rPr lang="en-US" sz="2800" dirty="0" smtClean="0"/>
              <a:t>Delegated management of sites and applications</a:t>
            </a:r>
          </a:p>
          <a:p>
            <a:pPr hangingPunct="1">
              <a:buFontTx/>
              <a:buNone/>
              <a:defRPr/>
            </a:pPr>
            <a:endParaRPr lang="en-US" sz="1000" dirty="0" smtClean="0"/>
          </a:p>
          <a:p>
            <a:pPr hangingPunct="1">
              <a:defRPr/>
            </a:pPr>
            <a:r>
              <a:rPr lang="en-US" sz="2800" dirty="0" smtClean="0"/>
              <a:t>Dramatically improved extensibility</a:t>
            </a:r>
          </a:p>
          <a:p>
            <a:pPr hangingPunct="1">
              <a:buFontTx/>
              <a:buNone/>
              <a:defRPr/>
            </a:pPr>
            <a:endParaRPr lang="en-US" sz="1000" dirty="0" smtClean="0"/>
          </a:p>
          <a:p>
            <a:pPr hangingPunct="1">
              <a:defRPr/>
            </a:pPr>
            <a:r>
              <a:rPr lang="en-US" sz="2800" dirty="0" smtClean="0"/>
              <a:t>Integrated diagnostics and trouble-shooting</a:t>
            </a:r>
          </a:p>
          <a:p>
            <a:pPr hangingPunct="1">
              <a:buFontTx/>
              <a:buNone/>
              <a:defRPr/>
            </a:pPr>
            <a:endParaRPr lang="en-US" sz="1000" dirty="0" smtClean="0"/>
          </a:p>
          <a:p>
            <a:pPr hangingPunct="1">
              <a:defRPr/>
            </a:pPr>
            <a:r>
              <a:rPr lang="en-US" sz="2800" dirty="0" smtClean="0"/>
              <a:t>Built-in web-farm deployment</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219200" y="3505200"/>
            <a:ext cx="7825946" cy="1219200"/>
          </a:xfrm>
          <a:prstGeom prst="rect">
            <a:avLst/>
          </a:prstGeom>
          <a:noFill/>
          <a:ln w="9525">
            <a:noFill/>
            <a:miter lim="800000"/>
            <a:headEnd/>
            <a:tailEnd/>
          </a:ln>
        </p:spPr>
        <p:txBody>
          <a:bodyPr/>
          <a:lstStyle/>
          <a:p>
            <a:pPr>
              <a:spcBef>
                <a:spcPct val="20000"/>
              </a:spcBef>
            </a:pPr>
            <a:r>
              <a:rPr lang="en-GB" sz="3200" b="1" dirty="0" smtClean="0">
                <a:latin typeface="Segoe"/>
              </a:rPr>
              <a:t>IIS 7.0</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381000" y="76200"/>
            <a:ext cx="6477000" cy="1143000"/>
          </a:xfrm>
        </p:spPr>
        <p:txBody>
          <a:bodyPr/>
          <a:lstStyle/>
          <a:p>
            <a:pPr>
              <a:defRPr/>
            </a:pPr>
            <a:r>
              <a:rPr lang="en-US" smtClean="0"/>
              <a:t>ASP.NET on IIS 6.0</a:t>
            </a:r>
          </a:p>
        </p:txBody>
      </p:sp>
      <p:sp>
        <p:nvSpPr>
          <p:cNvPr id="1029" name="Rectangle 3"/>
          <p:cNvSpPr>
            <a:spLocks noGrp="1" noChangeArrowheads="1"/>
          </p:cNvSpPr>
          <p:nvPr>
            <p:ph type="body" sz="half" idx="2"/>
          </p:nvPr>
        </p:nvSpPr>
        <p:spPr>
          <a:xfrm>
            <a:off x="4662488" y="1236663"/>
            <a:ext cx="4310062" cy="2967037"/>
          </a:xfrm>
        </p:spPr>
        <p:txBody>
          <a:bodyPr/>
          <a:lstStyle/>
          <a:p>
            <a:pPr>
              <a:defRPr/>
            </a:pPr>
            <a:r>
              <a:rPr lang="en-US" sz="2800" smtClean="0"/>
              <a:t>IIS6 </a:t>
            </a:r>
          </a:p>
          <a:p>
            <a:pPr lvl="1">
              <a:defRPr/>
            </a:pPr>
            <a:r>
              <a:rPr lang="en-US" sz="2400" smtClean="0"/>
              <a:t>Monolithic implementation</a:t>
            </a:r>
          </a:p>
          <a:p>
            <a:pPr lvl="1">
              <a:defRPr/>
            </a:pPr>
            <a:r>
              <a:rPr lang="en-US" sz="2400" smtClean="0"/>
              <a:t>Limited customization</a:t>
            </a:r>
          </a:p>
          <a:p>
            <a:pPr lvl="1">
              <a:defRPr/>
            </a:pPr>
            <a:endParaRPr lang="en-US" sz="2400" smtClean="0"/>
          </a:p>
          <a:p>
            <a:pPr>
              <a:defRPr/>
            </a:pPr>
            <a:r>
              <a:rPr lang="en-US" sz="2800" smtClean="0"/>
              <a:t>ASP.NET</a:t>
            </a:r>
          </a:p>
          <a:p>
            <a:pPr lvl="1">
              <a:defRPr/>
            </a:pPr>
            <a:r>
              <a:rPr lang="en-US" sz="2400" smtClean="0"/>
              <a:t>ISAPI Extension</a:t>
            </a:r>
          </a:p>
          <a:p>
            <a:pPr lvl="1">
              <a:defRPr/>
            </a:pPr>
            <a:r>
              <a:rPr lang="en-US" sz="2400" smtClean="0"/>
              <a:t>Only processes ASP.NET requests</a:t>
            </a:r>
          </a:p>
        </p:txBody>
      </p:sp>
      <p:graphicFrame>
        <p:nvGraphicFramePr>
          <p:cNvPr id="1026" name="Object 4"/>
          <p:cNvGraphicFramePr>
            <a:graphicFrameLocks noChangeAspect="1"/>
          </p:cNvGraphicFramePr>
          <p:nvPr/>
        </p:nvGraphicFramePr>
        <p:xfrm>
          <a:off x="407988" y="1158875"/>
          <a:ext cx="2249487" cy="4683125"/>
        </p:xfrm>
        <a:graphic>
          <a:graphicData uri="http://schemas.openxmlformats.org/presentationml/2006/ole">
            <p:oleObj spid="_x0000_s1026" name="Visio" r:id="rId4" imgW="1760785" imgH="3647485" progId="">
              <p:embed/>
            </p:oleObj>
          </a:graphicData>
        </a:graphic>
      </p:graphicFrame>
      <p:graphicFrame>
        <p:nvGraphicFramePr>
          <p:cNvPr id="31749" name="Object 5"/>
          <p:cNvGraphicFramePr>
            <a:graphicFrameLocks noChangeAspect="1"/>
          </p:cNvGraphicFramePr>
          <p:nvPr/>
        </p:nvGraphicFramePr>
        <p:xfrm>
          <a:off x="2289175" y="2516188"/>
          <a:ext cx="2260600" cy="2751137"/>
        </p:xfrm>
        <a:graphic>
          <a:graphicData uri="http://schemas.openxmlformats.org/presentationml/2006/ole">
            <p:oleObj spid="_x0000_s1027" name="Visio" r:id="rId5" imgW="1544444" imgH="1879807" progId="">
              <p:embed/>
            </p:oleObj>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p:cTn id="7" dur="500" fill="hold"/>
                                        <p:tgtEl>
                                          <p:spTgt spid="31749"/>
                                        </p:tgtEl>
                                        <p:attrNameLst>
                                          <p:attrName>ppt_w</p:attrName>
                                        </p:attrNameLst>
                                      </p:cBhvr>
                                      <p:tavLst>
                                        <p:tav tm="0">
                                          <p:val>
                                            <p:fltVal val="0"/>
                                          </p:val>
                                        </p:tav>
                                        <p:tav tm="100000">
                                          <p:val>
                                            <p:strVal val="#ppt_w"/>
                                          </p:val>
                                        </p:tav>
                                      </p:tavLst>
                                    </p:anim>
                                    <p:anim calcmode="lin" valueType="num">
                                      <p:cBhvr>
                                        <p:cTn id="8" dur="500" fill="hold"/>
                                        <p:tgtEl>
                                          <p:spTgt spid="31749"/>
                                        </p:tgtEl>
                                        <p:attrNameLst>
                                          <p:attrName>ppt_h</p:attrName>
                                        </p:attrNameLst>
                                      </p:cBhvr>
                                      <p:tavLst>
                                        <p:tav tm="0">
                                          <p:val>
                                            <p:fltVal val="0"/>
                                          </p:val>
                                        </p:tav>
                                        <p:tav tm="100000">
                                          <p:val>
                                            <p:strVal val="#ppt_h"/>
                                          </p:val>
                                        </p:tav>
                                      </p:tavLst>
                                    </p:anim>
                                    <p:animEffect transition="in" filter="fade">
                                      <p:cBhvr>
                                        <p:cTn id="9"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3" name="Rectangle 2"/>
          <p:cNvSpPr>
            <a:spLocks noGrp="1" noChangeArrowheads="1"/>
          </p:cNvSpPr>
          <p:nvPr>
            <p:ph type="title"/>
          </p:nvPr>
        </p:nvSpPr>
        <p:spPr>
          <a:xfrm>
            <a:off x="457200" y="76200"/>
            <a:ext cx="6400800" cy="1143000"/>
          </a:xfrm>
        </p:spPr>
        <p:txBody>
          <a:bodyPr/>
          <a:lstStyle/>
          <a:p>
            <a:pPr>
              <a:defRPr/>
            </a:pPr>
            <a:r>
              <a:rPr lang="en-US" smtClean="0"/>
              <a:t>ASP.NET on IIS 7.0</a:t>
            </a:r>
          </a:p>
        </p:txBody>
      </p:sp>
      <p:graphicFrame>
        <p:nvGraphicFramePr>
          <p:cNvPr id="33795" name="Object 3"/>
          <p:cNvGraphicFramePr>
            <a:graphicFrameLocks noChangeAspect="1"/>
          </p:cNvGraphicFramePr>
          <p:nvPr/>
        </p:nvGraphicFramePr>
        <p:xfrm>
          <a:off x="3044825" y="3751263"/>
          <a:ext cx="633413" cy="396875"/>
        </p:xfrm>
        <a:graphic>
          <a:graphicData uri="http://schemas.openxmlformats.org/presentationml/2006/ole">
            <p:oleObj spid="_x0000_s2050" name="Visio" r:id="rId4" imgW="517788" imgH="323912" progId="">
              <p:embed/>
            </p:oleObj>
          </a:graphicData>
        </a:graphic>
      </p:graphicFrame>
      <p:graphicFrame>
        <p:nvGraphicFramePr>
          <p:cNvPr id="2051" name="Object 4"/>
          <p:cNvGraphicFramePr>
            <a:graphicFrameLocks noChangeAspect="1"/>
          </p:cNvGraphicFramePr>
          <p:nvPr/>
        </p:nvGraphicFramePr>
        <p:xfrm>
          <a:off x="401638" y="1179513"/>
          <a:ext cx="2266950" cy="4689475"/>
        </p:xfrm>
        <a:graphic>
          <a:graphicData uri="http://schemas.openxmlformats.org/presentationml/2006/ole">
            <p:oleObj spid="_x0000_s2051" name="Visio" r:id="rId5" imgW="1781407" imgH="3622921" progId="">
              <p:embed/>
            </p:oleObj>
          </a:graphicData>
        </a:graphic>
      </p:graphicFrame>
      <p:graphicFrame>
        <p:nvGraphicFramePr>
          <p:cNvPr id="33797" name="Object 5"/>
          <p:cNvGraphicFramePr>
            <a:graphicFrameLocks noChangeAspect="1"/>
          </p:cNvGraphicFramePr>
          <p:nvPr/>
        </p:nvGraphicFramePr>
        <p:xfrm>
          <a:off x="3052763" y="1997075"/>
          <a:ext cx="620712" cy="360363"/>
        </p:xfrm>
        <a:graphic>
          <a:graphicData uri="http://schemas.openxmlformats.org/presentationml/2006/ole">
            <p:oleObj spid="_x0000_s2052" name="Visio" r:id="rId6" imgW="517788" imgH="323912" progId="">
              <p:embed/>
            </p:oleObj>
          </a:graphicData>
        </a:graphic>
      </p:graphicFrame>
      <p:graphicFrame>
        <p:nvGraphicFramePr>
          <p:cNvPr id="33798" name="Object 6"/>
          <p:cNvGraphicFramePr>
            <a:graphicFrameLocks noChangeAspect="1"/>
          </p:cNvGraphicFramePr>
          <p:nvPr/>
        </p:nvGraphicFramePr>
        <p:xfrm>
          <a:off x="2322513" y="1952625"/>
          <a:ext cx="768350" cy="280988"/>
        </p:xfrm>
        <a:graphic>
          <a:graphicData uri="http://schemas.openxmlformats.org/presentationml/2006/ole">
            <p:oleObj spid="_x0000_s2053" name="Visio" r:id="rId7" imgW="581722" imgH="198070" progId="">
              <p:embed/>
            </p:oleObj>
          </a:graphicData>
        </a:graphic>
      </p:graphicFrame>
      <p:graphicFrame>
        <p:nvGraphicFramePr>
          <p:cNvPr id="33799" name="Object 7"/>
          <p:cNvGraphicFramePr>
            <a:graphicFrameLocks noChangeAspect="1"/>
          </p:cNvGraphicFramePr>
          <p:nvPr/>
        </p:nvGraphicFramePr>
        <p:xfrm>
          <a:off x="3584575" y="2757488"/>
          <a:ext cx="2111375" cy="2568575"/>
        </p:xfrm>
        <a:graphic>
          <a:graphicData uri="http://schemas.openxmlformats.org/presentationml/2006/ole">
            <p:oleObj spid="_x0000_s2054" name="Visio" r:id="rId8" imgW="1544444" imgH="1879807" progId="">
              <p:embed/>
            </p:oleObj>
          </a:graphicData>
        </a:graphic>
      </p:graphicFrame>
      <p:graphicFrame>
        <p:nvGraphicFramePr>
          <p:cNvPr id="33800" name="Object 8"/>
          <p:cNvGraphicFramePr>
            <a:graphicFrameLocks noChangeAspect="1"/>
          </p:cNvGraphicFramePr>
          <p:nvPr/>
        </p:nvGraphicFramePr>
        <p:xfrm>
          <a:off x="4144963" y="3300413"/>
          <a:ext cx="701675" cy="319087"/>
        </p:xfrm>
        <a:graphic>
          <a:graphicData uri="http://schemas.openxmlformats.org/presentationml/2006/ole">
            <p:oleObj spid="_x0000_s2055" name="Visio" r:id="rId9" imgW="517788" imgH="234929" progId="">
              <p:embed/>
            </p:oleObj>
          </a:graphicData>
        </a:graphic>
      </p:graphicFrame>
      <p:graphicFrame>
        <p:nvGraphicFramePr>
          <p:cNvPr id="33801" name="Object 9"/>
          <p:cNvGraphicFramePr>
            <a:graphicFrameLocks noChangeAspect="1"/>
          </p:cNvGraphicFramePr>
          <p:nvPr/>
        </p:nvGraphicFramePr>
        <p:xfrm>
          <a:off x="4876800" y="3316288"/>
          <a:ext cx="685800" cy="323850"/>
        </p:xfrm>
        <a:graphic>
          <a:graphicData uri="http://schemas.openxmlformats.org/presentationml/2006/ole">
            <p:oleObj spid="_x0000_s2056" name="Visio" r:id="rId10" imgW="575031" imgH="234929" progId="">
              <p:embed/>
            </p:oleObj>
          </a:graphicData>
        </a:graphic>
      </p:graphicFrame>
      <p:graphicFrame>
        <p:nvGraphicFramePr>
          <p:cNvPr id="33802" name="Object 10"/>
          <p:cNvGraphicFramePr>
            <a:graphicFrameLocks noChangeAspect="1"/>
          </p:cNvGraphicFramePr>
          <p:nvPr/>
        </p:nvGraphicFramePr>
        <p:xfrm>
          <a:off x="5041900" y="3776663"/>
          <a:ext cx="581025" cy="323850"/>
        </p:xfrm>
        <a:graphic>
          <a:graphicData uri="http://schemas.openxmlformats.org/presentationml/2006/ole">
            <p:oleObj spid="_x0000_s2057" name="Visio" r:id="rId11" imgW="431552" imgH="241259" progId="">
              <p:embed/>
            </p:oleObj>
          </a:graphicData>
        </a:graphic>
      </p:graphicFrame>
      <p:graphicFrame>
        <p:nvGraphicFramePr>
          <p:cNvPr id="33803" name="Object 11"/>
          <p:cNvGraphicFramePr>
            <a:graphicFrameLocks noChangeAspect="1"/>
          </p:cNvGraphicFramePr>
          <p:nvPr/>
        </p:nvGraphicFramePr>
        <p:xfrm>
          <a:off x="5041900" y="4102100"/>
          <a:ext cx="581025" cy="323850"/>
        </p:xfrm>
        <a:graphic>
          <a:graphicData uri="http://schemas.openxmlformats.org/presentationml/2006/ole">
            <p:oleObj spid="_x0000_s2058" name="Visio" r:id="rId12" imgW="431552" imgH="241259" progId="">
              <p:embed/>
            </p:oleObj>
          </a:graphicData>
        </a:graphic>
      </p:graphicFrame>
      <p:graphicFrame>
        <p:nvGraphicFramePr>
          <p:cNvPr id="33804" name="Object 12"/>
          <p:cNvGraphicFramePr>
            <a:graphicFrameLocks noChangeAspect="1"/>
          </p:cNvGraphicFramePr>
          <p:nvPr/>
        </p:nvGraphicFramePr>
        <p:xfrm>
          <a:off x="5043488" y="4448175"/>
          <a:ext cx="581025" cy="323850"/>
        </p:xfrm>
        <a:graphic>
          <a:graphicData uri="http://schemas.openxmlformats.org/presentationml/2006/ole">
            <p:oleObj spid="_x0000_s2059" name="Visio" r:id="rId13" imgW="431552" imgH="241259" progId="">
              <p:embed/>
            </p:oleObj>
          </a:graphicData>
        </a:graphic>
      </p:graphicFrame>
      <p:sp>
        <p:nvSpPr>
          <p:cNvPr id="33805" name="Line 13"/>
          <p:cNvSpPr>
            <a:spLocks noChangeShapeType="1"/>
          </p:cNvSpPr>
          <p:nvPr/>
        </p:nvSpPr>
        <p:spPr bwMode="auto">
          <a:xfrm>
            <a:off x="2335213" y="1981200"/>
            <a:ext cx="715962" cy="398463"/>
          </a:xfrm>
          <a:prstGeom prst="line">
            <a:avLst/>
          </a:prstGeom>
          <a:noFill/>
          <a:ln w="12700">
            <a:solidFill>
              <a:schemeClr val="bg2"/>
            </a:solidFill>
            <a:round/>
            <a:headEnd/>
            <a:tailEnd type="triangle" w="med" len="med"/>
          </a:ln>
        </p:spPr>
        <p:txBody>
          <a:bodyPr anchor="ctr"/>
          <a:lstStyle/>
          <a:p>
            <a:endParaRPr lang="en-US"/>
          </a:p>
        </p:txBody>
      </p:sp>
      <p:sp>
        <p:nvSpPr>
          <p:cNvPr id="33806" name="Line 14"/>
          <p:cNvSpPr>
            <a:spLocks noChangeShapeType="1"/>
          </p:cNvSpPr>
          <p:nvPr/>
        </p:nvSpPr>
        <p:spPr bwMode="auto">
          <a:xfrm>
            <a:off x="2344738" y="3536950"/>
            <a:ext cx="733425" cy="407988"/>
          </a:xfrm>
          <a:prstGeom prst="line">
            <a:avLst/>
          </a:prstGeom>
          <a:noFill/>
          <a:ln w="12700">
            <a:solidFill>
              <a:schemeClr val="bg2"/>
            </a:solidFill>
            <a:prstDash val="dash"/>
            <a:round/>
            <a:headEnd/>
            <a:tailEnd type="triangle" w="med" len="med"/>
          </a:ln>
        </p:spPr>
        <p:txBody>
          <a:bodyPr anchor="ctr"/>
          <a:lstStyle/>
          <a:p>
            <a:endParaRPr lang="en-US"/>
          </a:p>
        </p:txBody>
      </p:sp>
      <p:sp>
        <p:nvSpPr>
          <p:cNvPr id="33807" name="Line 15"/>
          <p:cNvSpPr>
            <a:spLocks noChangeShapeType="1"/>
          </p:cNvSpPr>
          <p:nvPr/>
        </p:nvSpPr>
        <p:spPr bwMode="auto">
          <a:xfrm>
            <a:off x="2344738" y="1989138"/>
            <a:ext cx="725487" cy="787400"/>
          </a:xfrm>
          <a:prstGeom prst="line">
            <a:avLst/>
          </a:prstGeom>
          <a:noFill/>
          <a:ln w="12700">
            <a:solidFill>
              <a:schemeClr val="bg2"/>
            </a:solidFill>
            <a:round/>
            <a:headEnd/>
            <a:tailEnd type="triangle" w="med" len="med"/>
          </a:ln>
        </p:spPr>
        <p:txBody>
          <a:bodyPr anchor="ctr"/>
          <a:lstStyle/>
          <a:p>
            <a:endParaRPr lang="en-US"/>
          </a:p>
        </p:txBody>
      </p:sp>
      <p:sp>
        <p:nvSpPr>
          <p:cNvPr id="33808" name="Line 16"/>
          <p:cNvSpPr>
            <a:spLocks noChangeShapeType="1"/>
          </p:cNvSpPr>
          <p:nvPr/>
        </p:nvSpPr>
        <p:spPr bwMode="auto">
          <a:xfrm flipV="1">
            <a:off x="2327275" y="1800225"/>
            <a:ext cx="733425" cy="161925"/>
          </a:xfrm>
          <a:prstGeom prst="line">
            <a:avLst/>
          </a:prstGeom>
          <a:noFill/>
          <a:ln w="12700">
            <a:solidFill>
              <a:schemeClr val="bg2"/>
            </a:solidFill>
            <a:round/>
            <a:headEnd/>
            <a:tailEnd type="triangle" w="med" len="med"/>
          </a:ln>
        </p:spPr>
        <p:txBody>
          <a:bodyPr anchor="ctr"/>
          <a:lstStyle/>
          <a:p>
            <a:endParaRPr lang="en-US"/>
          </a:p>
        </p:txBody>
      </p:sp>
      <p:graphicFrame>
        <p:nvGraphicFramePr>
          <p:cNvPr id="2060" name="Object 17"/>
          <p:cNvGraphicFramePr>
            <a:graphicFrameLocks noChangeAspect="1"/>
          </p:cNvGraphicFramePr>
          <p:nvPr/>
        </p:nvGraphicFramePr>
        <p:xfrm>
          <a:off x="3054350" y="1593850"/>
          <a:ext cx="615950" cy="385763"/>
        </p:xfrm>
        <a:graphic>
          <a:graphicData uri="http://schemas.openxmlformats.org/presentationml/2006/ole">
            <p:oleObj spid="_x0000_s2060" name="Visio" r:id="rId14" imgW="517788" imgH="323912" progId="">
              <p:embed/>
            </p:oleObj>
          </a:graphicData>
        </a:graphic>
      </p:graphicFrame>
      <p:graphicFrame>
        <p:nvGraphicFramePr>
          <p:cNvPr id="2061" name="Object 18"/>
          <p:cNvGraphicFramePr>
            <a:graphicFrameLocks noChangeAspect="1"/>
          </p:cNvGraphicFramePr>
          <p:nvPr/>
        </p:nvGraphicFramePr>
        <p:xfrm>
          <a:off x="3035300" y="4572000"/>
          <a:ext cx="628650" cy="803275"/>
        </p:xfrm>
        <a:graphic>
          <a:graphicData uri="http://schemas.openxmlformats.org/presentationml/2006/ole">
            <p:oleObj spid="_x0000_s2061" name="Visio" r:id="rId15" imgW="517788" imgH="661972" progId="">
              <p:embed/>
            </p:oleObj>
          </a:graphicData>
        </a:graphic>
      </p:graphicFrame>
      <p:sp>
        <p:nvSpPr>
          <p:cNvPr id="33811" name="Line 19"/>
          <p:cNvSpPr>
            <a:spLocks noChangeShapeType="1"/>
          </p:cNvSpPr>
          <p:nvPr/>
        </p:nvSpPr>
        <p:spPr bwMode="auto">
          <a:xfrm flipV="1">
            <a:off x="2335213" y="4751388"/>
            <a:ext cx="715962" cy="80962"/>
          </a:xfrm>
          <a:prstGeom prst="line">
            <a:avLst/>
          </a:prstGeom>
          <a:noFill/>
          <a:ln w="12700">
            <a:solidFill>
              <a:schemeClr val="bg2"/>
            </a:solidFill>
            <a:round/>
            <a:headEnd/>
            <a:tailEnd type="triangle" w="med" len="med"/>
          </a:ln>
        </p:spPr>
        <p:txBody>
          <a:bodyPr anchor="ctr"/>
          <a:lstStyle/>
          <a:p>
            <a:endParaRPr lang="en-US"/>
          </a:p>
        </p:txBody>
      </p:sp>
      <p:sp>
        <p:nvSpPr>
          <p:cNvPr id="33812" name="Line 20"/>
          <p:cNvSpPr>
            <a:spLocks noChangeShapeType="1"/>
          </p:cNvSpPr>
          <p:nvPr/>
        </p:nvSpPr>
        <p:spPr bwMode="auto">
          <a:xfrm>
            <a:off x="2327275" y="4841875"/>
            <a:ext cx="723900" cy="307975"/>
          </a:xfrm>
          <a:prstGeom prst="line">
            <a:avLst/>
          </a:prstGeom>
          <a:noFill/>
          <a:ln w="12700">
            <a:solidFill>
              <a:schemeClr val="bg2"/>
            </a:solidFill>
            <a:round/>
            <a:headEnd/>
            <a:tailEnd type="triangle" w="med" len="med"/>
          </a:ln>
        </p:spPr>
        <p:txBody>
          <a:bodyPr anchor="ctr"/>
          <a:lstStyle/>
          <a:p>
            <a:endParaRPr lang="en-US"/>
          </a:p>
        </p:txBody>
      </p:sp>
      <p:graphicFrame>
        <p:nvGraphicFramePr>
          <p:cNvPr id="2062" name="Object 21"/>
          <p:cNvGraphicFramePr>
            <a:graphicFrameLocks noChangeAspect="1"/>
          </p:cNvGraphicFramePr>
          <p:nvPr/>
        </p:nvGraphicFramePr>
        <p:xfrm>
          <a:off x="3044825" y="3343275"/>
          <a:ext cx="635000" cy="398463"/>
        </p:xfrm>
        <a:graphic>
          <a:graphicData uri="http://schemas.openxmlformats.org/presentationml/2006/ole">
            <p:oleObj spid="_x0000_s2062" name="Visio" r:id="rId16" imgW="517788" imgH="323912" progId="">
              <p:embed/>
            </p:oleObj>
          </a:graphicData>
        </a:graphic>
      </p:graphicFrame>
      <p:sp>
        <p:nvSpPr>
          <p:cNvPr id="33814" name="Line 22"/>
          <p:cNvSpPr>
            <a:spLocks noChangeShapeType="1"/>
          </p:cNvSpPr>
          <p:nvPr/>
        </p:nvSpPr>
        <p:spPr bwMode="auto">
          <a:xfrm>
            <a:off x="2352675" y="3535363"/>
            <a:ext cx="704850" cy="11112"/>
          </a:xfrm>
          <a:prstGeom prst="line">
            <a:avLst/>
          </a:prstGeom>
          <a:noFill/>
          <a:ln w="12700">
            <a:solidFill>
              <a:schemeClr val="bg2"/>
            </a:solidFill>
            <a:prstDash val="dash"/>
            <a:round/>
            <a:headEnd/>
            <a:tailEnd type="triangle" w="med" len="med"/>
          </a:ln>
        </p:spPr>
        <p:txBody>
          <a:bodyPr anchor="ctr"/>
          <a:lstStyle/>
          <a:p>
            <a:endParaRPr lang="en-US"/>
          </a:p>
        </p:txBody>
      </p:sp>
      <p:sp>
        <p:nvSpPr>
          <p:cNvPr id="33815" name="Line 23"/>
          <p:cNvSpPr>
            <a:spLocks noChangeShapeType="1"/>
          </p:cNvSpPr>
          <p:nvPr/>
        </p:nvSpPr>
        <p:spPr bwMode="auto">
          <a:xfrm flipV="1">
            <a:off x="2327275" y="1763713"/>
            <a:ext cx="741363" cy="188912"/>
          </a:xfrm>
          <a:prstGeom prst="line">
            <a:avLst/>
          </a:prstGeom>
          <a:noFill/>
          <a:ln w="12700">
            <a:solidFill>
              <a:schemeClr val="bg2"/>
            </a:solidFill>
            <a:round/>
            <a:headEnd/>
            <a:tailEnd type="triangle" w="med" len="med"/>
          </a:ln>
        </p:spPr>
        <p:txBody>
          <a:bodyPr anchor="ctr"/>
          <a:lstStyle/>
          <a:p>
            <a:endParaRPr lang="en-US"/>
          </a:p>
        </p:txBody>
      </p:sp>
      <p:sp>
        <p:nvSpPr>
          <p:cNvPr id="33816" name="Line 24"/>
          <p:cNvSpPr>
            <a:spLocks noChangeShapeType="1"/>
          </p:cNvSpPr>
          <p:nvPr/>
        </p:nvSpPr>
        <p:spPr bwMode="auto">
          <a:xfrm flipV="1">
            <a:off x="2344738" y="3140075"/>
            <a:ext cx="696912" cy="388938"/>
          </a:xfrm>
          <a:prstGeom prst="line">
            <a:avLst/>
          </a:prstGeom>
          <a:noFill/>
          <a:ln w="12700">
            <a:solidFill>
              <a:schemeClr val="bg2"/>
            </a:solidFill>
            <a:prstDash val="dash"/>
            <a:round/>
            <a:headEnd/>
            <a:tailEnd type="triangle" w="med" len="med"/>
          </a:ln>
        </p:spPr>
        <p:txBody>
          <a:bodyPr anchor="ctr"/>
          <a:lstStyle/>
          <a:p>
            <a:endParaRPr lang="en-US"/>
          </a:p>
        </p:txBody>
      </p:sp>
      <p:sp>
        <p:nvSpPr>
          <p:cNvPr id="33817" name="Line 25"/>
          <p:cNvSpPr>
            <a:spLocks noChangeShapeType="1"/>
          </p:cNvSpPr>
          <p:nvPr/>
        </p:nvSpPr>
        <p:spPr bwMode="auto">
          <a:xfrm>
            <a:off x="2335213" y="3546475"/>
            <a:ext cx="688975" cy="733425"/>
          </a:xfrm>
          <a:prstGeom prst="line">
            <a:avLst/>
          </a:prstGeom>
          <a:noFill/>
          <a:ln w="12700">
            <a:solidFill>
              <a:schemeClr val="bg2"/>
            </a:solidFill>
            <a:prstDash val="dash"/>
            <a:round/>
            <a:headEnd/>
            <a:tailEnd type="triangle" w="med" len="med"/>
          </a:ln>
        </p:spPr>
        <p:txBody>
          <a:bodyPr anchor="ctr"/>
          <a:lstStyle/>
          <a:p>
            <a:endParaRPr lang="en-US"/>
          </a:p>
        </p:txBody>
      </p:sp>
      <p:sp>
        <p:nvSpPr>
          <p:cNvPr id="33818" name="Line 26"/>
          <p:cNvSpPr>
            <a:spLocks noChangeShapeType="1"/>
          </p:cNvSpPr>
          <p:nvPr/>
        </p:nvSpPr>
        <p:spPr bwMode="auto">
          <a:xfrm>
            <a:off x="2354263" y="3556000"/>
            <a:ext cx="687387" cy="379413"/>
          </a:xfrm>
          <a:prstGeom prst="line">
            <a:avLst/>
          </a:prstGeom>
          <a:noFill/>
          <a:ln w="12700">
            <a:solidFill>
              <a:schemeClr val="bg2"/>
            </a:solidFill>
            <a:prstDash val="dash"/>
            <a:round/>
            <a:headEnd/>
            <a:tailEnd type="triangle" w="med" len="med"/>
          </a:ln>
        </p:spPr>
        <p:txBody>
          <a:bodyPr anchor="ctr"/>
          <a:lstStyle/>
          <a:p>
            <a:endParaRPr lang="en-US"/>
          </a:p>
        </p:txBody>
      </p:sp>
      <p:sp>
        <p:nvSpPr>
          <p:cNvPr id="33819" name="Line 27"/>
          <p:cNvSpPr>
            <a:spLocks noChangeShapeType="1"/>
          </p:cNvSpPr>
          <p:nvPr/>
        </p:nvSpPr>
        <p:spPr bwMode="auto">
          <a:xfrm flipV="1">
            <a:off x="2354263" y="3536950"/>
            <a:ext cx="687387" cy="9525"/>
          </a:xfrm>
          <a:prstGeom prst="line">
            <a:avLst/>
          </a:prstGeom>
          <a:noFill/>
          <a:ln w="12700">
            <a:solidFill>
              <a:schemeClr val="bg2"/>
            </a:solidFill>
            <a:prstDash val="dash"/>
            <a:round/>
            <a:headEnd/>
            <a:tailEnd type="triangle" w="med" len="med"/>
          </a:ln>
        </p:spPr>
        <p:txBody>
          <a:bodyPr anchor="ctr"/>
          <a:lstStyle/>
          <a:p>
            <a:endParaRPr lang="en-US"/>
          </a:p>
        </p:txBody>
      </p:sp>
      <p:sp>
        <p:nvSpPr>
          <p:cNvPr id="33820" name="Rectangle 28"/>
          <p:cNvSpPr>
            <a:spLocks noGrp="1" noChangeArrowheads="1"/>
          </p:cNvSpPr>
          <p:nvPr>
            <p:ph type="body" sz="half" idx="2"/>
          </p:nvPr>
        </p:nvSpPr>
        <p:spPr>
          <a:xfrm>
            <a:off x="5226050" y="1417638"/>
            <a:ext cx="3917950" cy="3840162"/>
          </a:xfrm>
        </p:spPr>
        <p:txBody>
          <a:bodyPr/>
          <a:lstStyle/>
          <a:p>
            <a:pPr>
              <a:buFontTx/>
              <a:buNone/>
              <a:defRPr/>
            </a:pPr>
            <a:r>
              <a:rPr lang="en-US" sz="2800" smtClean="0"/>
              <a:t>     ASP.NET Modes:</a:t>
            </a:r>
          </a:p>
          <a:p>
            <a:pPr lvl="1">
              <a:defRPr/>
            </a:pPr>
            <a:r>
              <a:rPr lang="en-US" sz="2400" smtClean="0"/>
              <a:t>ISAPI mode (compat)</a:t>
            </a:r>
          </a:p>
          <a:p>
            <a:pPr lvl="2">
              <a:defRPr/>
            </a:pPr>
            <a:endParaRPr lang="en-US" sz="100" smtClean="0"/>
          </a:p>
          <a:p>
            <a:pPr lvl="1">
              <a:defRPr/>
            </a:pPr>
            <a:r>
              <a:rPr lang="en-US" sz="2400" smtClean="0"/>
              <a:t>Integrated mode</a:t>
            </a:r>
          </a:p>
          <a:p>
            <a:pPr lvl="2">
              <a:defRPr/>
            </a:pPr>
            <a:r>
              <a:rPr lang="en-US" sz="2000" smtClean="0"/>
              <a:t>ASP.NET HttpModules plug directly into server</a:t>
            </a:r>
          </a:p>
          <a:p>
            <a:pPr lvl="2">
              <a:defRPr/>
            </a:pPr>
            <a:r>
              <a:rPr lang="en-US" sz="2000" smtClean="0"/>
              <a:t>HttpModules or Global.asax events can run code on </a:t>
            </a:r>
            <a:r>
              <a:rPr lang="en-US" sz="2000" u="sng" smtClean="0"/>
              <a:t>all</a:t>
            </a:r>
            <a:r>
              <a:rPr lang="en-US" sz="2000" smtClean="0"/>
              <a:t> requests</a:t>
            </a:r>
          </a:p>
          <a:p>
            <a:pPr lvl="2">
              <a:defRPr/>
            </a:pPr>
            <a:r>
              <a:rPr lang="en-US" sz="2000" smtClean="0"/>
              <a:t>VB and C# code can be easily used to customize and extend the server</a:t>
            </a:r>
          </a:p>
          <a:p>
            <a:pPr>
              <a:defRPr/>
            </a:pPr>
            <a:endParaRPr lang="en-US" sz="280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20">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3799"/>
                                        </p:tgtEl>
                                        <p:attrNameLst>
                                          <p:attrName>style.visibility</p:attrName>
                                        </p:attrNameLst>
                                      </p:cBhvr>
                                      <p:to>
                                        <p:strVal val="visible"/>
                                      </p:to>
                                    </p:set>
                                    <p:animEffect transition="in" filter="fade">
                                      <p:cBhvr>
                                        <p:cTn id="10" dur="500"/>
                                        <p:tgtEl>
                                          <p:spTgt spid="33799"/>
                                        </p:tgtEl>
                                      </p:cBhvr>
                                    </p:animEffect>
                                  </p:childTnLst>
                                </p:cTn>
                              </p:par>
                              <p:par>
                                <p:cTn id="11" presetID="10" presetClass="entr" presetSubtype="0" fill="hold" nodeType="withEffect">
                                  <p:stCondLst>
                                    <p:cond delay="0"/>
                                  </p:stCondLst>
                                  <p:childTnLst>
                                    <p:set>
                                      <p:cBhvr>
                                        <p:cTn id="12" dur="1" fill="hold">
                                          <p:stCondLst>
                                            <p:cond delay="0"/>
                                          </p:stCondLst>
                                        </p:cTn>
                                        <p:tgtEl>
                                          <p:spTgt spid="33800"/>
                                        </p:tgtEl>
                                        <p:attrNameLst>
                                          <p:attrName>style.visibility</p:attrName>
                                        </p:attrNameLst>
                                      </p:cBhvr>
                                      <p:to>
                                        <p:strVal val="visible"/>
                                      </p:to>
                                    </p:set>
                                    <p:animEffect transition="in" filter="fade">
                                      <p:cBhvr>
                                        <p:cTn id="13" dur="500"/>
                                        <p:tgtEl>
                                          <p:spTgt spid="33800"/>
                                        </p:tgtEl>
                                      </p:cBhvr>
                                    </p:animEffect>
                                  </p:childTnLst>
                                </p:cTn>
                              </p:par>
                              <p:par>
                                <p:cTn id="14" presetID="10" presetClass="entr" presetSubtype="0" fill="hold" nodeType="withEffect">
                                  <p:stCondLst>
                                    <p:cond delay="0"/>
                                  </p:stCondLst>
                                  <p:childTnLst>
                                    <p:set>
                                      <p:cBhvr>
                                        <p:cTn id="15" dur="1" fill="hold">
                                          <p:stCondLst>
                                            <p:cond delay="0"/>
                                          </p:stCondLst>
                                        </p:cTn>
                                        <p:tgtEl>
                                          <p:spTgt spid="33801"/>
                                        </p:tgtEl>
                                        <p:attrNameLst>
                                          <p:attrName>style.visibility</p:attrName>
                                        </p:attrNameLst>
                                      </p:cBhvr>
                                      <p:to>
                                        <p:strVal val="visible"/>
                                      </p:to>
                                    </p:set>
                                    <p:animEffect transition="in" filter="fade">
                                      <p:cBhvr>
                                        <p:cTn id="16" dur="500"/>
                                        <p:tgtEl>
                                          <p:spTgt spid="33801"/>
                                        </p:tgtEl>
                                      </p:cBhvr>
                                    </p:animEffect>
                                  </p:childTnLst>
                                </p:cTn>
                              </p:par>
                              <p:par>
                                <p:cTn id="17" presetID="10" presetClass="entr" presetSubtype="0" fill="hold" nodeType="withEffect">
                                  <p:stCondLst>
                                    <p:cond delay="0"/>
                                  </p:stCondLst>
                                  <p:childTnLst>
                                    <p:set>
                                      <p:cBhvr>
                                        <p:cTn id="18" dur="1" fill="hold">
                                          <p:stCondLst>
                                            <p:cond delay="0"/>
                                          </p:stCondLst>
                                        </p:cTn>
                                        <p:tgtEl>
                                          <p:spTgt spid="33802"/>
                                        </p:tgtEl>
                                        <p:attrNameLst>
                                          <p:attrName>style.visibility</p:attrName>
                                        </p:attrNameLst>
                                      </p:cBhvr>
                                      <p:to>
                                        <p:strVal val="visible"/>
                                      </p:to>
                                    </p:set>
                                    <p:animEffect transition="in" filter="fade">
                                      <p:cBhvr>
                                        <p:cTn id="19" dur="500"/>
                                        <p:tgtEl>
                                          <p:spTgt spid="33802"/>
                                        </p:tgtEl>
                                      </p:cBhvr>
                                    </p:animEffect>
                                  </p:childTnLst>
                                </p:cTn>
                              </p:par>
                              <p:par>
                                <p:cTn id="20" presetID="10" presetClass="entr" presetSubtype="0" fill="hold" nodeType="withEffect">
                                  <p:stCondLst>
                                    <p:cond delay="0"/>
                                  </p:stCondLst>
                                  <p:childTnLst>
                                    <p:set>
                                      <p:cBhvr>
                                        <p:cTn id="21" dur="1" fill="hold">
                                          <p:stCondLst>
                                            <p:cond delay="0"/>
                                          </p:stCondLst>
                                        </p:cTn>
                                        <p:tgtEl>
                                          <p:spTgt spid="33803"/>
                                        </p:tgtEl>
                                        <p:attrNameLst>
                                          <p:attrName>style.visibility</p:attrName>
                                        </p:attrNameLst>
                                      </p:cBhvr>
                                      <p:to>
                                        <p:strVal val="visible"/>
                                      </p:to>
                                    </p:set>
                                    <p:animEffect transition="in" filter="fade">
                                      <p:cBhvr>
                                        <p:cTn id="22" dur="500"/>
                                        <p:tgtEl>
                                          <p:spTgt spid="33803"/>
                                        </p:tgtEl>
                                      </p:cBhvr>
                                    </p:animEffect>
                                  </p:childTnLst>
                                </p:cTn>
                              </p:par>
                              <p:par>
                                <p:cTn id="23" presetID="10" presetClass="entr" presetSubtype="0" fill="hold" nodeType="withEffect">
                                  <p:stCondLst>
                                    <p:cond delay="0"/>
                                  </p:stCondLst>
                                  <p:childTnLst>
                                    <p:set>
                                      <p:cBhvr>
                                        <p:cTn id="24" dur="1" fill="hold">
                                          <p:stCondLst>
                                            <p:cond delay="0"/>
                                          </p:stCondLst>
                                        </p:cTn>
                                        <p:tgtEl>
                                          <p:spTgt spid="33804"/>
                                        </p:tgtEl>
                                        <p:attrNameLst>
                                          <p:attrName>style.visibility</p:attrName>
                                        </p:attrNameLst>
                                      </p:cBhvr>
                                      <p:to>
                                        <p:strVal val="visible"/>
                                      </p:to>
                                    </p:set>
                                    <p:animEffect transition="in" filter="fade">
                                      <p:cBhvr>
                                        <p:cTn id="25" dur="500"/>
                                        <p:tgtEl>
                                          <p:spTgt spid="33804"/>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xit" presetSubtype="0" fill="hold" nodeType="clickEffect">
                                  <p:stCondLst>
                                    <p:cond delay="0"/>
                                  </p:stCondLst>
                                  <p:childTnLst>
                                    <p:anim calcmode="lin" valueType="num">
                                      <p:cBhvr>
                                        <p:cTn id="29" dur="500"/>
                                        <p:tgtEl>
                                          <p:spTgt spid="33799"/>
                                        </p:tgtEl>
                                        <p:attrNameLst>
                                          <p:attrName>ppt_w</p:attrName>
                                        </p:attrNameLst>
                                      </p:cBhvr>
                                      <p:tavLst>
                                        <p:tav tm="0">
                                          <p:val>
                                            <p:strVal val="ppt_w"/>
                                          </p:val>
                                        </p:tav>
                                        <p:tav tm="100000">
                                          <p:val>
                                            <p:fltVal val="0"/>
                                          </p:val>
                                        </p:tav>
                                      </p:tavLst>
                                    </p:anim>
                                    <p:anim calcmode="lin" valueType="num">
                                      <p:cBhvr>
                                        <p:cTn id="30" dur="500"/>
                                        <p:tgtEl>
                                          <p:spTgt spid="33799"/>
                                        </p:tgtEl>
                                        <p:attrNameLst>
                                          <p:attrName>ppt_h</p:attrName>
                                        </p:attrNameLst>
                                      </p:cBhvr>
                                      <p:tavLst>
                                        <p:tav tm="0">
                                          <p:val>
                                            <p:strVal val="ppt_h"/>
                                          </p:val>
                                        </p:tav>
                                        <p:tav tm="100000">
                                          <p:val>
                                            <p:fltVal val="0"/>
                                          </p:val>
                                        </p:tav>
                                      </p:tavLst>
                                    </p:anim>
                                    <p:animEffect transition="out" filter="fade">
                                      <p:cBhvr>
                                        <p:cTn id="31" dur="500"/>
                                        <p:tgtEl>
                                          <p:spTgt spid="33799"/>
                                        </p:tgtEl>
                                      </p:cBhvr>
                                    </p:animEffect>
                                    <p:set>
                                      <p:cBhvr>
                                        <p:cTn id="32" dur="1" fill="hold">
                                          <p:stCondLst>
                                            <p:cond delay="499"/>
                                          </p:stCondLst>
                                        </p:cTn>
                                        <p:tgtEl>
                                          <p:spTgt spid="33799"/>
                                        </p:tgtEl>
                                        <p:attrNameLst>
                                          <p:attrName>style.visibility</p:attrName>
                                        </p:attrNameLst>
                                      </p:cBhvr>
                                      <p:to>
                                        <p:strVal val="hidden"/>
                                      </p:to>
                                    </p:set>
                                  </p:childTnLst>
                                </p:cTn>
                              </p:par>
                              <p:par>
                                <p:cTn id="33" presetID="53" presetClass="exit" presetSubtype="0" fill="hold" nodeType="withEffect">
                                  <p:stCondLst>
                                    <p:cond delay="0"/>
                                  </p:stCondLst>
                                  <p:childTnLst>
                                    <p:anim calcmode="lin" valueType="num">
                                      <p:cBhvr>
                                        <p:cTn id="34" dur="500"/>
                                        <p:tgtEl>
                                          <p:spTgt spid="33795"/>
                                        </p:tgtEl>
                                        <p:attrNameLst>
                                          <p:attrName>ppt_w</p:attrName>
                                        </p:attrNameLst>
                                      </p:cBhvr>
                                      <p:tavLst>
                                        <p:tav tm="0">
                                          <p:val>
                                            <p:strVal val="ppt_w"/>
                                          </p:val>
                                        </p:tav>
                                        <p:tav tm="100000">
                                          <p:val>
                                            <p:fltVal val="0"/>
                                          </p:val>
                                        </p:tav>
                                      </p:tavLst>
                                    </p:anim>
                                    <p:anim calcmode="lin" valueType="num">
                                      <p:cBhvr>
                                        <p:cTn id="35" dur="500"/>
                                        <p:tgtEl>
                                          <p:spTgt spid="33795"/>
                                        </p:tgtEl>
                                        <p:attrNameLst>
                                          <p:attrName>ppt_h</p:attrName>
                                        </p:attrNameLst>
                                      </p:cBhvr>
                                      <p:tavLst>
                                        <p:tav tm="0">
                                          <p:val>
                                            <p:strVal val="ppt_h"/>
                                          </p:val>
                                        </p:tav>
                                        <p:tav tm="100000">
                                          <p:val>
                                            <p:fltVal val="0"/>
                                          </p:val>
                                        </p:tav>
                                      </p:tavLst>
                                    </p:anim>
                                    <p:animEffect transition="out" filter="fade">
                                      <p:cBhvr>
                                        <p:cTn id="36" dur="500"/>
                                        <p:tgtEl>
                                          <p:spTgt spid="33795"/>
                                        </p:tgtEl>
                                      </p:cBhvr>
                                    </p:animEffect>
                                    <p:set>
                                      <p:cBhvr>
                                        <p:cTn id="37" dur="1" fill="hold">
                                          <p:stCondLst>
                                            <p:cond delay="499"/>
                                          </p:stCondLst>
                                        </p:cTn>
                                        <p:tgtEl>
                                          <p:spTgt spid="33795"/>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33806"/>
                                        </p:tgtEl>
                                      </p:cBhvr>
                                    </p:animEffect>
                                    <p:set>
                                      <p:cBhvr>
                                        <p:cTn id="40" dur="1" fill="hold">
                                          <p:stCondLst>
                                            <p:cond delay="499"/>
                                          </p:stCondLst>
                                        </p:cTn>
                                        <p:tgtEl>
                                          <p:spTgt spid="33806"/>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33820">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3820">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3820">
                                            <p:txEl>
                                              <p:pRg st="5" end="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3820">
                                            <p:txEl>
                                              <p:pRg st="6" end="6"/>
                                            </p:txEl>
                                          </p:spTgt>
                                        </p:tgtEl>
                                        <p:attrNameLst>
                                          <p:attrName>style.visibility</p:attrName>
                                        </p:attrNameLst>
                                      </p:cBhvr>
                                      <p:to>
                                        <p:strVal val="visible"/>
                                      </p:to>
                                    </p:set>
                                  </p:childTnLst>
                                </p:cTn>
                              </p:par>
                            </p:childTnLst>
                          </p:cTn>
                        </p:par>
                        <p:par>
                          <p:cTn id="49" fill="hold">
                            <p:stCondLst>
                              <p:cond delay="500"/>
                            </p:stCondLst>
                            <p:childTnLst>
                              <p:par>
                                <p:cTn id="50" presetID="10" presetClass="exit" presetSubtype="0" fill="hold" grpId="0" nodeType="afterEffect">
                                  <p:stCondLst>
                                    <p:cond delay="0"/>
                                  </p:stCondLst>
                                  <p:childTnLst>
                                    <p:animEffect transition="out" filter="fade">
                                      <p:cBhvr>
                                        <p:cTn id="51" dur="500"/>
                                        <p:tgtEl>
                                          <p:spTgt spid="33808"/>
                                        </p:tgtEl>
                                      </p:cBhvr>
                                    </p:animEffect>
                                    <p:set>
                                      <p:cBhvr>
                                        <p:cTn id="52" dur="1" fill="hold">
                                          <p:stCondLst>
                                            <p:cond delay="499"/>
                                          </p:stCondLst>
                                        </p:cTn>
                                        <p:tgtEl>
                                          <p:spTgt spid="33808"/>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33798"/>
                                        </p:tgtEl>
                                      </p:cBhvr>
                                    </p:animEffect>
                                    <p:set>
                                      <p:cBhvr>
                                        <p:cTn id="55" dur="1" fill="hold">
                                          <p:stCondLst>
                                            <p:cond delay="499"/>
                                          </p:stCondLst>
                                        </p:cTn>
                                        <p:tgtEl>
                                          <p:spTgt spid="33798"/>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33814"/>
                                        </p:tgtEl>
                                      </p:cBhvr>
                                    </p:animEffect>
                                    <p:set>
                                      <p:cBhvr>
                                        <p:cTn id="58" dur="1" fill="hold">
                                          <p:stCondLst>
                                            <p:cond delay="499"/>
                                          </p:stCondLst>
                                        </p:cTn>
                                        <p:tgtEl>
                                          <p:spTgt spid="33814"/>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33811"/>
                                        </p:tgtEl>
                                      </p:cBhvr>
                                    </p:animEffect>
                                    <p:set>
                                      <p:cBhvr>
                                        <p:cTn id="61" dur="1" fill="hold">
                                          <p:stCondLst>
                                            <p:cond delay="499"/>
                                          </p:stCondLst>
                                        </p:cTn>
                                        <p:tgtEl>
                                          <p:spTgt spid="33811"/>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33812"/>
                                        </p:tgtEl>
                                      </p:cBhvr>
                                    </p:animEffect>
                                    <p:set>
                                      <p:cBhvr>
                                        <p:cTn id="64" dur="1" fill="hold">
                                          <p:stCondLst>
                                            <p:cond delay="499"/>
                                          </p:stCondLst>
                                        </p:cTn>
                                        <p:tgtEl>
                                          <p:spTgt spid="33812"/>
                                        </p:tgtEl>
                                        <p:attrNameLst>
                                          <p:attrName>style.visibility</p:attrName>
                                        </p:attrNameLst>
                                      </p:cBhvr>
                                      <p:to>
                                        <p:strVal val="hidden"/>
                                      </p:to>
                                    </p:set>
                                  </p:childTnLst>
                                </p:cTn>
                              </p:par>
                              <p:par>
                                <p:cTn id="65" presetID="0" presetClass="path" presetSubtype="0" accel="50000" decel="50000" fill="hold" nodeType="withEffect">
                                  <p:stCondLst>
                                    <p:cond delay="800"/>
                                  </p:stCondLst>
                                  <p:childTnLst>
                                    <p:animMotion origin="layout" path="M 1.66667E-6 0.00278 L 0.00104 0.0384 " pathEditMode="relative" rAng="0" ptsTypes="AA">
                                      <p:cBhvr>
                                        <p:cTn id="66" dur="2000" fill="hold"/>
                                        <p:tgtEl>
                                          <p:spTgt spid="33797"/>
                                        </p:tgtEl>
                                        <p:attrNameLst>
                                          <p:attrName>ppt_x</p:attrName>
                                          <p:attrName>ppt_y</p:attrName>
                                        </p:attrNameLst>
                                      </p:cBhvr>
                                      <p:rCtr x="1" y="18"/>
                                    </p:animMotion>
                                  </p:childTnLst>
                                </p:cTn>
                              </p:par>
                              <p:par>
                                <p:cTn id="67" presetID="0" presetClass="path" presetSubtype="0" accel="50000" decel="50000" fill="hold" nodeType="withEffect">
                                  <p:stCondLst>
                                    <p:cond delay="800"/>
                                  </p:stCondLst>
                                  <p:childTnLst>
                                    <p:animMotion origin="layout" path="M -0.00625 -0.00555 L -0.11875 -0.19408 " pathEditMode="relative" rAng="0" ptsTypes="AA">
                                      <p:cBhvr>
                                        <p:cTn id="68" dur="2000" fill="hold"/>
                                        <p:tgtEl>
                                          <p:spTgt spid="33800"/>
                                        </p:tgtEl>
                                        <p:attrNameLst>
                                          <p:attrName>ppt_x</p:attrName>
                                          <p:attrName>ppt_y</p:attrName>
                                        </p:attrNameLst>
                                      </p:cBhvr>
                                      <p:rCtr x="-56" y="-94"/>
                                    </p:animMotion>
                                  </p:childTnLst>
                                </p:cTn>
                              </p:par>
                              <p:par>
                                <p:cTn id="69" presetID="0" presetClass="path" presetSubtype="0" accel="50000" decel="50000" fill="hold" nodeType="withEffect">
                                  <p:stCondLst>
                                    <p:cond delay="800"/>
                                  </p:stCondLst>
                                  <p:childTnLst>
                                    <p:animMotion origin="layout" path="M -0.00017 0.0007 L -0.19705 -0.09969 " pathEditMode="relative" rAng="0" ptsTypes="AA">
                                      <p:cBhvr>
                                        <p:cTn id="70" dur="2000" fill="hold"/>
                                        <p:tgtEl>
                                          <p:spTgt spid="33801"/>
                                        </p:tgtEl>
                                        <p:attrNameLst>
                                          <p:attrName>ppt_x</p:attrName>
                                          <p:attrName>ppt_y</p:attrName>
                                        </p:attrNameLst>
                                      </p:cBhvr>
                                      <p:rCtr x="-98" y="-50"/>
                                    </p:animMotion>
                                  </p:childTnLst>
                                </p:cTn>
                              </p:par>
                              <p:par>
                                <p:cTn id="71" presetID="0" presetClass="path" presetSubtype="0" accel="50000" decel="50000" fill="hold" nodeType="withEffect">
                                  <p:stCondLst>
                                    <p:cond delay="800"/>
                                  </p:stCondLst>
                                  <p:childTnLst>
                                    <p:animMotion origin="layout" path="M 1.66667E-6 -5.28337E-6 L -0.2158 -0.11474 " pathEditMode="relative" ptsTypes="AA">
                                      <p:cBhvr>
                                        <p:cTn id="72" dur="2000" fill="hold"/>
                                        <p:tgtEl>
                                          <p:spTgt spid="33802"/>
                                        </p:tgtEl>
                                        <p:attrNameLst>
                                          <p:attrName>ppt_x</p:attrName>
                                          <p:attrName>ppt_y</p:attrName>
                                        </p:attrNameLst>
                                      </p:cBhvr>
                                    </p:animMotion>
                                  </p:childTnLst>
                                </p:cTn>
                              </p:par>
                              <p:par>
                                <p:cTn id="73" presetID="0" presetClass="path" presetSubtype="0" accel="50000" decel="50000" fill="hold" nodeType="withEffect">
                                  <p:stCondLst>
                                    <p:cond delay="800"/>
                                  </p:stCondLst>
                                  <p:childTnLst>
                                    <p:animMotion origin="layout" path="M 2.77778E-7 -7.54106E-7 L -0.21788 -0.04488 " pathEditMode="relative" ptsTypes="AA">
                                      <p:cBhvr>
                                        <p:cTn id="74" dur="2000" fill="hold"/>
                                        <p:tgtEl>
                                          <p:spTgt spid="33803"/>
                                        </p:tgtEl>
                                        <p:attrNameLst>
                                          <p:attrName>ppt_x</p:attrName>
                                          <p:attrName>ppt_y</p:attrName>
                                        </p:attrNameLst>
                                      </p:cBhvr>
                                    </p:animMotion>
                                  </p:childTnLst>
                                </p:cTn>
                              </p:par>
                              <p:par>
                                <p:cTn id="75" presetID="0" presetClass="path" presetSubtype="0" accel="50000" decel="50000" fill="hold" nodeType="withEffect">
                                  <p:stCondLst>
                                    <p:cond delay="800"/>
                                  </p:stCondLst>
                                  <p:childTnLst>
                                    <p:animMotion origin="layout" path="M -0.00208 3.49757E-6 L -0.21701 -0.04488 " pathEditMode="relative" rAng="0" ptsTypes="AA">
                                      <p:cBhvr>
                                        <p:cTn id="76" dur="2000" fill="hold"/>
                                        <p:tgtEl>
                                          <p:spTgt spid="33804"/>
                                        </p:tgtEl>
                                        <p:attrNameLst>
                                          <p:attrName>ppt_x</p:attrName>
                                          <p:attrName>ppt_y</p:attrName>
                                        </p:attrNameLst>
                                      </p:cBhvr>
                                      <p:rCtr x="-107" y="-22"/>
                                    </p:animMotion>
                                  </p:childTnLst>
                                </p:cTn>
                              </p:par>
                              <p:par>
                                <p:cTn id="77" presetID="10" presetClass="entr" presetSubtype="0" fill="hold" grpId="0" nodeType="withEffect">
                                  <p:stCondLst>
                                    <p:cond delay="3100"/>
                                  </p:stCondLst>
                                  <p:childTnLst>
                                    <p:set>
                                      <p:cBhvr>
                                        <p:cTn id="78" dur="1" fill="hold">
                                          <p:stCondLst>
                                            <p:cond delay="0"/>
                                          </p:stCondLst>
                                        </p:cTn>
                                        <p:tgtEl>
                                          <p:spTgt spid="33805"/>
                                        </p:tgtEl>
                                        <p:attrNameLst>
                                          <p:attrName>style.visibility</p:attrName>
                                        </p:attrNameLst>
                                      </p:cBhvr>
                                      <p:to>
                                        <p:strVal val="visible"/>
                                      </p:to>
                                    </p:set>
                                    <p:animEffect transition="in" filter="fade">
                                      <p:cBhvr>
                                        <p:cTn id="79" dur="500"/>
                                        <p:tgtEl>
                                          <p:spTgt spid="33805"/>
                                        </p:tgtEl>
                                      </p:cBhvr>
                                    </p:animEffect>
                                  </p:childTnLst>
                                </p:cTn>
                              </p:par>
                              <p:par>
                                <p:cTn id="80" presetID="10" presetClass="entr" presetSubtype="0" fill="hold" grpId="0" nodeType="withEffect">
                                  <p:stCondLst>
                                    <p:cond delay="3100"/>
                                  </p:stCondLst>
                                  <p:childTnLst>
                                    <p:set>
                                      <p:cBhvr>
                                        <p:cTn id="81" dur="1" fill="hold">
                                          <p:stCondLst>
                                            <p:cond delay="0"/>
                                          </p:stCondLst>
                                        </p:cTn>
                                        <p:tgtEl>
                                          <p:spTgt spid="33807"/>
                                        </p:tgtEl>
                                        <p:attrNameLst>
                                          <p:attrName>style.visibility</p:attrName>
                                        </p:attrNameLst>
                                      </p:cBhvr>
                                      <p:to>
                                        <p:strVal val="visible"/>
                                      </p:to>
                                    </p:set>
                                    <p:animEffect transition="in" filter="fade">
                                      <p:cBhvr>
                                        <p:cTn id="82" dur="500"/>
                                        <p:tgtEl>
                                          <p:spTgt spid="33807"/>
                                        </p:tgtEl>
                                      </p:cBhvr>
                                    </p:animEffect>
                                  </p:childTnLst>
                                </p:cTn>
                              </p:par>
                              <p:par>
                                <p:cTn id="83" presetID="10" presetClass="entr" presetSubtype="0" fill="hold" nodeType="withEffect">
                                  <p:stCondLst>
                                    <p:cond delay="3100"/>
                                  </p:stCondLst>
                                  <p:childTnLst>
                                    <p:set>
                                      <p:cBhvr>
                                        <p:cTn id="84" dur="1" fill="hold">
                                          <p:stCondLst>
                                            <p:cond delay="0"/>
                                          </p:stCondLst>
                                        </p:cTn>
                                        <p:tgtEl>
                                          <p:spTgt spid="33798"/>
                                        </p:tgtEl>
                                        <p:attrNameLst>
                                          <p:attrName>style.visibility</p:attrName>
                                        </p:attrNameLst>
                                      </p:cBhvr>
                                      <p:to>
                                        <p:strVal val="visible"/>
                                      </p:to>
                                    </p:set>
                                    <p:animEffect transition="in" filter="fade">
                                      <p:cBhvr>
                                        <p:cTn id="85" dur="500"/>
                                        <p:tgtEl>
                                          <p:spTgt spid="33798"/>
                                        </p:tgtEl>
                                      </p:cBhvr>
                                    </p:animEffect>
                                  </p:childTnLst>
                                </p:cTn>
                              </p:par>
                              <p:par>
                                <p:cTn id="86" presetID="10" presetClass="entr" presetSubtype="0" fill="hold" grpId="1" nodeType="withEffect">
                                  <p:stCondLst>
                                    <p:cond delay="3100"/>
                                  </p:stCondLst>
                                  <p:childTnLst>
                                    <p:set>
                                      <p:cBhvr>
                                        <p:cTn id="87" dur="1" fill="hold">
                                          <p:stCondLst>
                                            <p:cond delay="0"/>
                                          </p:stCondLst>
                                        </p:cTn>
                                        <p:tgtEl>
                                          <p:spTgt spid="33811"/>
                                        </p:tgtEl>
                                        <p:attrNameLst>
                                          <p:attrName>style.visibility</p:attrName>
                                        </p:attrNameLst>
                                      </p:cBhvr>
                                      <p:to>
                                        <p:strVal val="visible"/>
                                      </p:to>
                                    </p:set>
                                    <p:animEffect transition="in" filter="fade">
                                      <p:cBhvr>
                                        <p:cTn id="88" dur="500"/>
                                        <p:tgtEl>
                                          <p:spTgt spid="33811"/>
                                        </p:tgtEl>
                                      </p:cBhvr>
                                    </p:animEffect>
                                  </p:childTnLst>
                                </p:cTn>
                              </p:par>
                              <p:par>
                                <p:cTn id="89" presetID="10" presetClass="entr" presetSubtype="0" fill="hold" grpId="1" nodeType="withEffect">
                                  <p:stCondLst>
                                    <p:cond delay="3100"/>
                                  </p:stCondLst>
                                  <p:childTnLst>
                                    <p:set>
                                      <p:cBhvr>
                                        <p:cTn id="90" dur="1" fill="hold">
                                          <p:stCondLst>
                                            <p:cond delay="0"/>
                                          </p:stCondLst>
                                        </p:cTn>
                                        <p:tgtEl>
                                          <p:spTgt spid="33812"/>
                                        </p:tgtEl>
                                        <p:attrNameLst>
                                          <p:attrName>style.visibility</p:attrName>
                                        </p:attrNameLst>
                                      </p:cBhvr>
                                      <p:to>
                                        <p:strVal val="visible"/>
                                      </p:to>
                                    </p:set>
                                    <p:animEffect transition="in" filter="fade">
                                      <p:cBhvr>
                                        <p:cTn id="91" dur="500"/>
                                        <p:tgtEl>
                                          <p:spTgt spid="33812"/>
                                        </p:tgtEl>
                                      </p:cBhvr>
                                    </p:animEffect>
                                  </p:childTnLst>
                                </p:cTn>
                              </p:par>
                              <p:par>
                                <p:cTn id="92" presetID="10" presetClass="entr" presetSubtype="0" fill="hold" grpId="0" nodeType="withEffect">
                                  <p:stCondLst>
                                    <p:cond delay="3100"/>
                                  </p:stCondLst>
                                  <p:childTnLst>
                                    <p:set>
                                      <p:cBhvr>
                                        <p:cTn id="93" dur="1" fill="hold">
                                          <p:stCondLst>
                                            <p:cond delay="0"/>
                                          </p:stCondLst>
                                        </p:cTn>
                                        <p:tgtEl>
                                          <p:spTgt spid="33815"/>
                                        </p:tgtEl>
                                        <p:attrNameLst>
                                          <p:attrName>style.visibility</p:attrName>
                                        </p:attrNameLst>
                                      </p:cBhvr>
                                      <p:to>
                                        <p:strVal val="visible"/>
                                      </p:to>
                                    </p:set>
                                    <p:animEffect transition="in" filter="fade">
                                      <p:cBhvr>
                                        <p:cTn id="94" dur="500"/>
                                        <p:tgtEl>
                                          <p:spTgt spid="33815"/>
                                        </p:tgtEl>
                                      </p:cBhvr>
                                    </p:animEffect>
                                  </p:childTnLst>
                                </p:cTn>
                              </p:par>
                              <p:par>
                                <p:cTn id="95" presetID="10" presetClass="entr" presetSubtype="0" fill="hold" grpId="0" nodeType="withEffect">
                                  <p:stCondLst>
                                    <p:cond delay="3100"/>
                                  </p:stCondLst>
                                  <p:childTnLst>
                                    <p:set>
                                      <p:cBhvr>
                                        <p:cTn id="96" dur="1" fill="hold">
                                          <p:stCondLst>
                                            <p:cond delay="0"/>
                                          </p:stCondLst>
                                        </p:cTn>
                                        <p:tgtEl>
                                          <p:spTgt spid="33816"/>
                                        </p:tgtEl>
                                        <p:attrNameLst>
                                          <p:attrName>style.visibility</p:attrName>
                                        </p:attrNameLst>
                                      </p:cBhvr>
                                      <p:to>
                                        <p:strVal val="visible"/>
                                      </p:to>
                                    </p:set>
                                    <p:animEffect transition="in" filter="fade">
                                      <p:cBhvr>
                                        <p:cTn id="97" dur="500"/>
                                        <p:tgtEl>
                                          <p:spTgt spid="33816"/>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33819"/>
                                        </p:tgtEl>
                                        <p:attrNameLst>
                                          <p:attrName>style.visibility</p:attrName>
                                        </p:attrNameLst>
                                      </p:cBhvr>
                                      <p:to>
                                        <p:strVal val="visible"/>
                                      </p:to>
                                    </p:set>
                                    <p:animEffect transition="in" filter="fade">
                                      <p:cBhvr>
                                        <p:cTn id="100" dur="500"/>
                                        <p:tgtEl>
                                          <p:spTgt spid="33819"/>
                                        </p:tgtEl>
                                      </p:cBhvr>
                                    </p:animEffect>
                                  </p:childTnLst>
                                </p:cTn>
                              </p:par>
                              <p:par>
                                <p:cTn id="101" presetID="10" presetClass="entr" presetSubtype="0" fill="hold" grpId="0" nodeType="withEffect">
                                  <p:stCondLst>
                                    <p:cond delay="3100"/>
                                  </p:stCondLst>
                                  <p:childTnLst>
                                    <p:set>
                                      <p:cBhvr>
                                        <p:cTn id="102" dur="1" fill="hold">
                                          <p:stCondLst>
                                            <p:cond delay="0"/>
                                          </p:stCondLst>
                                        </p:cTn>
                                        <p:tgtEl>
                                          <p:spTgt spid="33818"/>
                                        </p:tgtEl>
                                        <p:attrNameLst>
                                          <p:attrName>style.visibility</p:attrName>
                                        </p:attrNameLst>
                                      </p:cBhvr>
                                      <p:to>
                                        <p:strVal val="visible"/>
                                      </p:to>
                                    </p:set>
                                    <p:animEffect transition="in" filter="fade">
                                      <p:cBhvr>
                                        <p:cTn id="103" dur="500"/>
                                        <p:tgtEl>
                                          <p:spTgt spid="33818"/>
                                        </p:tgtEl>
                                      </p:cBhvr>
                                    </p:animEffect>
                                  </p:childTnLst>
                                </p:cTn>
                              </p:par>
                              <p:par>
                                <p:cTn id="104" presetID="10" presetClass="entr" presetSubtype="0" fill="hold" grpId="0" nodeType="withEffect">
                                  <p:stCondLst>
                                    <p:cond delay="3100"/>
                                  </p:stCondLst>
                                  <p:childTnLst>
                                    <p:set>
                                      <p:cBhvr>
                                        <p:cTn id="105" dur="1" fill="hold">
                                          <p:stCondLst>
                                            <p:cond delay="0"/>
                                          </p:stCondLst>
                                        </p:cTn>
                                        <p:tgtEl>
                                          <p:spTgt spid="33817"/>
                                        </p:tgtEl>
                                        <p:attrNameLst>
                                          <p:attrName>style.visibility</p:attrName>
                                        </p:attrNameLst>
                                      </p:cBhvr>
                                      <p:to>
                                        <p:strVal val="visible"/>
                                      </p:to>
                                    </p:set>
                                    <p:animEffect transition="in" filter="fade">
                                      <p:cBhvr>
                                        <p:cTn id="106"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5" grpId="0" animBg="1"/>
      <p:bldP spid="33806" grpId="0" animBg="1"/>
      <p:bldP spid="33807" grpId="0" animBg="1"/>
      <p:bldP spid="33808" grpId="0" animBg="1"/>
      <p:bldP spid="33811" grpId="0" animBg="1"/>
      <p:bldP spid="33811" grpId="1" animBg="1"/>
      <p:bldP spid="33812" grpId="0" animBg="1"/>
      <p:bldP spid="33812" grpId="1" animBg="1"/>
      <p:bldP spid="33814" grpId="0" animBg="1"/>
      <p:bldP spid="33815" grpId="0" animBg="1"/>
      <p:bldP spid="33816" grpId="0" animBg="1"/>
      <p:bldP spid="33817" grpId="0" animBg="1"/>
      <p:bldP spid="33818" grpId="0" animBg="1"/>
      <p:bldP spid="338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219200" y="3505200"/>
            <a:ext cx="7825946" cy="1219200"/>
          </a:xfrm>
          <a:prstGeom prst="rect">
            <a:avLst/>
          </a:prstGeom>
          <a:noFill/>
          <a:ln w="9525">
            <a:noFill/>
            <a:miter lim="800000"/>
            <a:headEnd/>
            <a:tailEnd/>
          </a:ln>
        </p:spPr>
        <p:txBody>
          <a:bodyPr/>
          <a:lstStyle/>
          <a:p>
            <a:pPr>
              <a:spcBef>
                <a:spcPct val="20000"/>
              </a:spcBef>
            </a:pPr>
            <a:r>
              <a:rPr lang="en-GB" sz="3200" b="1" dirty="0" smtClean="0">
                <a:latin typeface="Segoe"/>
              </a:rPr>
              <a:t>SQL Logging Support</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305800" cy="868362"/>
          </a:xfrm>
        </p:spPr>
        <p:txBody>
          <a:bodyPr/>
          <a:lstStyle/>
          <a:p>
            <a:r>
              <a:rPr lang="en-US" dirty="0" smtClean="0"/>
              <a:t>My Blog</a:t>
            </a:r>
          </a:p>
        </p:txBody>
      </p:sp>
      <p:sp>
        <p:nvSpPr>
          <p:cNvPr id="5123" name="Rectangle 3"/>
          <p:cNvSpPr>
            <a:spLocks noGrp="1" noChangeArrowheads="1"/>
          </p:cNvSpPr>
          <p:nvPr>
            <p:ph type="body" idx="1"/>
          </p:nvPr>
        </p:nvSpPr>
        <p:spPr>
          <a:xfrm>
            <a:off x="555176" y="2913516"/>
            <a:ext cx="8392886" cy="664797"/>
          </a:xfrm>
        </p:spPr>
        <p:txBody>
          <a:bodyPr/>
          <a:lstStyle/>
          <a:p>
            <a:pPr>
              <a:buNone/>
            </a:pPr>
            <a:r>
              <a:rPr lang="en-US" sz="4800" dirty="0" smtClean="0"/>
              <a:t>http://weblogs.asp.net/scottgu</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761412" cy="757238"/>
          </a:xfrm>
        </p:spPr>
        <p:txBody>
          <a:bodyPr/>
          <a:lstStyle/>
          <a:p>
            <a:pPr>
              <a:defRPr/>
            </a:pPr>
            <a:r>
              <a:rPr lang="en-US" dirty="0" smtClean="0"/>
              <a:t>Built-in Web Farm Support</a:t>
            </a:r>
            <a:endParaRPr lang="en-US" dirty="0"/>
          </a:p>
        </p:txBody>
      </p:sp>
      <p:grpSp>
        <p:nvGrpSpPr>
          <p:cNvPr id="3" name="Group 92"/>
          <p:cNvGrpSpPr>
            <a:grpSpLocks/>
          </p:cNvGrpSpPr>
          <p:nvPr/>
        </p:nvGrpSpPr>
        <p:grpSpPr bwMode="auto">
          <a:xfrm>
            <a:off x="2743200" y="1066800"/>
            <a:ext cx="982663" cy="1570038"/>
            <a:chOff x="3367386" y="1385430"/>
            <a:chExt cx="982940" cy="1570565"/>
          </a:xfrm>
        </p:grpSpPr>
        <p:graphicFrame>
          <p:nvGraphicFramePr>
            <p:cNvPr id="3074" name="Object 2"/>
            <p:cNvGraphicFramePr>
              <a:graphicFrameLocks noChangeAspect="1"/>
            </p:cNvGraphicFramePr>
            <p:nvPr/>
          </p:nvGraphicFramePr>
          <p:xfrm>
            <a:off x="3367386" y="1385430"/>
            <a:ext cx="878792" cy="1570565"/>
          </p:xfrm>
          <a:graphic>
            <a:graphicData uri="http://schemas.openxmlformats.org/presentationml/2006/ole">
              <p:oleObj spid="_x0000_s3078" name="Visio" r:id="rId3" imgW="694014" imgH="1240155" progId="">
                <p:embed/>
              </p:oleObj>
            </a:graphicData>
          </a:graphic>
        </p:graphicFrame>
        <p:sp>
          <p:nvSpPr>
            <p:cNvPr id="6" name="TextBox 5"/>
            <p:cNvSpPr txBox="1"/>
            <p:nvPr/>
          </p:nvSpPr>
          <p:spPr>
            <a:xfrm>
              <a:off x="3644070" y="1804248"/>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4" name="Group 92"/>
          <p:cNvGrpSpPr>
            <a:grpSpLocks/>
          </p:cNvGrpSpPr>
          <p:nvPr/>
        </p:nvGrpSpPr>
        <p:grpSpPr bwMode="auto">
          <a:xfrm>
            <a:off x="2751138" y="2209800"/>
            <a:ext cx="982662" cy="1570038"/>
            <a:chOff x="3361192" y="1537826"/>
            <a:chExt cx="982940" cy="1570565"/>
          </a:xfrm>
        </p:grpSpPr>
        <p:graphicFrame>
          <p:nvGraphicFramePr>
            <p:cNvPr id="3075" name="Object 3"/>
            <p:cNvGraphicFramePr>
              <a:graphicFrameLocks noChangeAspect="1"/>
            </p:cNvGraphicFramePr>
            <p:nvPr/>
          </p:nvGraphicFramePr>
          <p:xfrm>
            <a:off x="3361192" y="1537826"/>
            <a:ext cx="878792" cy="1570565"/>
          </p:xfrm>
          <a:graphic>
            <a:graphicData uri="http://schemas.openxmlformats.org/presentationml/2006/ole">
              <p:oleObj spid="_x0000_s3077" name="Visio" r:id="rId4" imgW="694014" imgH="1240155" progId="">
                <p:embed/>
              </p:oleObj>
            </a:graphicData>
          </a:graphic>
        </p:graphicFrame>
        <p:sp>
          <p:nvSpPr>
            <p:cNvPr id="9" name="TextBox 8"/>
            <p:cNvSpPr txBox="1"/>
            <p:nvPr/>
          </p:nvSpPr>
          <p:spPr>
            <a:xfrm>
              <a:off x="3637876" y="1956644"/>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5" name="Group 48"/>
          <p:cNvGrpSpPr>
            <a:grpSpLocks/>
          </p:cNvGrpSpPr>
          <p:nvPr/>
        </p:nvGrpSpPr>
        <p:grpSpPr bwMode="auto">
          <a:xfrm>
            <a:off x="8001000" y="3657600"/>
            <a:ext cx="706438" cy="839788"/>
            <a:chOff x="2896066" y="3942149"/>
            <a:chExt cx="706117" cy="839221"/>
          </a:xfrm>
        </p:grpSpPr>
        <p:grpSp>
          <p:nvGrpSpPr>
            <p:cNvPr id="7" name="Group 13"/>
            <p:cNvGrpSpPr>
              <a:grpSpLocks/>
            </p:cNvGrpSpPr>
            <p:nvPr/>
          </p:nvGrpSpPr>
          <p:grpSpPr bwMode="auto">
            <a:xfrm>
              <a:off x="2896068" y="3942149"/>
              <a:ext cx="706118" cy="651178"/>
              <a:chOff x="3546158" y="2660179"/>
              <a:chExt cx="1807066" cy="1704005"/>
            </a:xfrm>
          </p:grpSpPr>
          <p:pic>
            <p:nvPicPr>
              <p:cNvPr id="13" name="Picture 2" descr="D:\Aeshen\Templates\Sample Documents\New Graphics\Hardware\Illustration - Misc Hardware\XML Icons\services_shadow.png"/>
              <p:cNvPicPr>
                <a:picLocks noChangeAspect="1" noChangeArrowheads="1"/>
              </p:cNvPicPr>
              <p:nvPr/>
            </p:nvPicPr>
            <p:blipFill>
              <a:blip r:embed="rId5"/>
              <a:srcRect/>
              <a:stretch>
                <a:fillRect/>
              </a:stretch>
            </p:blipFill>
            <p:spPr bwMode="auto">
              <a:xfrm>
                <a:off x="4281161" y="2660179"/>
                <a:ext cx="913682" cy="913302"/>
              </a:xfrm>
              <a:prstGeom prst="rect">
                <a:avLst/>
              </a:prstGeom>
              <a:noFill/>
              <a:effectLst>
                <a:outerShdw blurRad="50800" dist="38100" dir="2700000" algn="tl" rotWithShape="0">
                  <a:prstClr val="black">
                    <a:alpha val="40000"/>
                  </a:prstClr>
                </a:outerShdw>
              </a:effectLst>
            </p:spPr>
          </p:pic>
          <p:pic>
            <p:nvPicPr>
              <p:cNvPr id="3103" name="Picture 13" descr="D:\Aeshen\Templates\Sample Documents\New Graphics\Hardware\Illustration - Misc Hardware\XML Icons\Signed Doc.png"/>
              <p:cNvPicPr>
                <a:picLocks noChangeAspect="1" noChangeArrowheads="1"/>
              </p:cNvPicPr>
              <p:nvPr/>
            </p:nvPicPr>
            <p:blipFill>
              <a:blip r:embed="rId6"/>
              <a:srcRect/>
              <a:stretch>
                <a:fillRect/>
              </a:stretch>
            </p:blipFill>
            <p:spPr bwMode="auto">
              <a:xfrm>
                <a:off x="3546158" y="2770911"/>
                <a:ext cx="1807066" cy="1593273"/>
              </a:xfrm>
              <a:prstGeom prst="rect">
                <a:avLst/>
              </a:prstGeom>
              <a:noFill/>
              <a:ln w="9525">
                <a:noFill/>
                <a:miter lim="800000"/>
                <a:headEnd/>
                <a:tailEnd/>
              </a:ln>
            </p:spPr>
          </p:pic>
        </p:grpSp>
        <p:sp>
          <p:nvSpPr>
            <p:cNvPr id="12" name="TextBox 11"/>
            <p:cNvSpPr txBox="1"/>
            <p:nvPr/>
          </p:nvSpPr>
          <p:spPr>
            <a:xfrm>
              <a:off x="2992860" y="4505331"/>
              <a:ext cx="582347" cy="276039"/>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sz="1400" b="1" dirty="0"/>
                <a:t>App</a:t>
              </a:r>
            </a:p>
          </p:txBody>
        </p:sp>
      </p:grpSp>
      <p:grpSp>
        <p:nvGrpSpPr>
          <p:cNvPr id="8" name="Group 122"/>
          <p:cNvGrpSpPr>
            <a:grpSpLocks/>
          </p:cNvGrpSpPr>
          <p:nvPr/>
        </p:nvGrpSpPr>
        <p:grpSpPr bwMode="auto">
          <a:xfrm>
            <a:off x="6161315" y="3712029"/>
            <a:ext cx="1219200" cy="790575"/>
            <a:chOff x="2092352" y="3975633"/>
            <a:chExt cx="1218885" cy="791260"/>
          </a:xfrm>
        </p:grpSpPr>
        <p:pic>
          <p:nvPicPr>
            <p:cNvPr id="3098" name="Picture 5" descr="\\eventsql\dvd27\Clip_Installer\DVD_ART\Artwork_Imagery\Shapes and Graphics\documents folders Pages\xml sheet.png"/>
            <p:cNvPicPr>
              <a:picLocks noChangeAspect="1" noChangeArrowheads="1"/>
            </p:cNvPicPr>
            <p:nvPr/>
          </p:nvPicPr>
          <p:blipFill>
            <a:blip r:embed="rId7"/>
            <a:srcRect/>
            <a:stretch>
              <a:fillRect/>
            </a:stretch>
          </p:blipFill>
          <p:spPr bwMode="auto">
            <a:xfrm>
              <a:off x="2343595" y="3975633"/>
              <a:ext cx="526040" cy="597478"/>
            </a:xfrm>
            <a:prstGeom prst="rect">
              <a:avLst/>
            </a:prstGeom>
            <a:noFill/>
            <a:ln w="9525">
              <a:noFill/>
              <a:miter lim="800000"/>
              <a:headEnd/>
              <a:tailEnd/>
            </a:ln>
          </p:spPr>
        </p:pic>
        <p:sp>
          <p:nvSpPr>
            <p:cNvPr id="17" name="TextBox 16"/>
            <p:cNvSpPr txBox="1"/>
            <p:nvPr/>
          </p:nvSpPr>
          <p:spPr>
            <a:xfrm>
              <a:off x="2092352" y="4492018"/>
              <a:ext cx="1218885" cy="274875"/>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sz="1400" b="1" dirty="0"/>
                <a:t>Web.config</a:t>
              </a:r>
            </a:p>
          </p:txBody>
        </p:sp>
      </p:grpSp>
      <p:sp>
        <p:nvSpPr>
          <p:cNvPr id="18" name="TextBox 17"/>
          <p:cNvSpPr txBox="1"/>
          <p:nvPr/>
        </p:nvSpPr>
        <p:spPr>
          <a:xfrm>
            <a:off x="228600" y="1905000"/>
            <a:ext cx="2514600" cy="1570038"/>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b="1" dirty="0">
                <a:solidFill>
                  <a:srgbClr val="FFC000"/>
                </a:solidFill>
                <a:effectLst>
                  <a:outerShdw blurRad="38100" dist="38100" dir="2700000" algn="tl">
                    <a:srgbClr val="000000">
                      <a:alpha val="43137"/>
                    </a:srgbClr>
                  </a:outerShdw>
                </a:effectLst>
              </a:rPr>
              <a:t>Stateless Front End Servers</a:t>
            </a:r>
          </a:p>
        </p:txBody>
      </p:sp>
      <p:grpSp>
        <p:nvGrpSpPr>
          <p:cNvPr id="10" name="Group 92"/>
          <p:cNvGrpSpPr>
            <a:grpSpLocks/>
          </p:cNvGrpSpPr>
          <p:nvPr/>
        </p:nvGrpSpPr>
        <p:grpSpPr bwMode="auto">
          <a:xfrm>
            <a:off x="2743200" y="3382963"/>
            <a:ext cx="982663" cy="1570037"/>
            <a:chOff x="3367386" y="1643665"/>
            <a:chExt cx="982940" cy="1570565"/>
          </a:xfrm>
        </p:grpSpPr>
        <p:graphicFrame>
          <p:nvGraphicFramePr>
            <p:cNvPr id="3076" name="Object 4"/>
            <p:cNvGraphicFramePr>
              <a:graphicFrameLocks noChangeAspect="1"/>
            </p:cNvGraphicFramePr>
            <p:nvPr/>
          </p:nvGraphicFramePr>
          <p:xfrm>
            <a:off x="3367386" y="1643665"/>
            <a:ext cx="878792" cy="1570565"/>
          </p:xfrm>
          <a:graphic>
            <a:graphicData uri="http://schemas.openxmlformats.org/presentationml/2006/ole">
              <p:oleObj spid="_x0000_s3076" name="Visio" r:id="rId8" imgW="694014" imgH="1240155" progId="">
                <p:embed/>
              </p:oleObj>
            </a:graphicData>
          </a:graphic>
        </p:graphicFrame>
        <p:sp>
          <p:nvSpPr>
            <p:cNvPr id="21" name="TextBox 20"/>
            <p:cNvSpPr txBox="1"/>
            <p:nvPr/>
          </p:nvSpPr>
          <p:spPr>
            <a:xfrm>
              <a:off x="3644070" y="2062483"/>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11" name="Group 92"/>
          <p:cNvGrpSpPr>
            <a:grpSpLocks/>
          </p:cNvGrpSpPr>
          <p:nvPr/>
        </p:nvGrpSpPr>
        <p:grpSpPr bwMode="auto">
          <a:xfrm>
            <a:off x="2819400" y="4572000"/>
            <a:ext cx="990600" cy="1570038"/>
            <a:chOff x="3388171" y="1717935"/>
            <a:chExt cx="990600" cy="1570565"/>
          </a:xfrm>
        </p:grpSpPr>
        <p:graphicFrame>
          <p:nvGraphicFramePr>
            <p:cNvPr id="3077" name="Object 5"/>
            <p:cNvGraphicFramePr>
              <a:graphicFrameLocks noChangeAspect="1"/>
            </p:cNvGraphicFramePr>
            <p:nvPr/>
          </p:nvGraphicFramePr>
          <p:xfrm>
            <a:off x="3388171" y="1717935"/>
            <a:ext cx="878792" cy="1570565"/>
          </p:xfrm>
          <a:graphic>
            <a:graphicData uri="http://schemas.openxmlformats.org/presentationml/2006/ole">
              <p:oleObj spid="_x0000_s3075" name="Visio" r:id="rId9" imgW="694014" imgH="1240155" progId="">
                <p:embed/>
              </p:oleObj>
            </a:graphicData>
          </a:graphic>
        </p:graphicFrame>
        <p:sp>
          <p:nvSpPr>
            <p:cNvPr id="24" name="TextBox 23"/>
            <p:cNvSpPr txBox="1"/>
            <p:nvPr/>
          </p:nvSpPr>
          <p:spPr>
            <a:xfrm>
              <a:off x="3672515" y="2175135"/>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14" name="Group 24"/>
          <p:cNvGrpSpPr>
            <a:grpSpLocks/>
          </p:cNvGrpSpPr>
          <p:nvPr/>
        </p:nvGrpSpPr>
        <p:grpSpPr bwMode="auto">
          <a:xfrm>
            <a:off x="3325813" y="2452688"/>
            <a:ext cx="1893887" cy="1978025"/>
            <a:chOff x="5137169" y="1514286"/>
            <a:chExt cx="1894174" cy="1977386"/>
          </a:xfrm>
        </p:grpSpPr>
        <p:pic>
          <p:nvPicPr>
            <p:cNvPr id="3092" name="Rectangle 929816"/>
            <p:cNvPicPr>
              <a:picLocks noChangeArrowheads="1"/>
            </p:cNvPicPr>
            <p:nvPr/>
          </p:nvPicPr>
          <p:blipFill>
            <a:blip r:embed="rId10"/>
            <a:srcRect b="-63635"/>
            <a:stretch>
              <a:fillRect/>
            </a:stretch>
          </p:blipFill>
          <p:spPr bwMode="auto">
            <a:xfrm rot="9294660" flipV="1">
              <a:off x="5248823" y="2453575"/>
              <a:ext cx="1782520" cy="281556"/>
            </a:xfrm>
            <a:prstGeom prst="rect">
              <a:avLst/>
            </a:prstGeom>
            <a:noFill/>
            <a:ln w="9525">
              <a:noFill/>
              <a:miter lim="800000"/>
              <a:headEnd/>
              <a:tailEnd/>
            </a:ln>
          </p:spPr>
        </p:pic>
        <p:pic>
          <p:nvPicPr>
            <p:cNvPr id="3093" name="Rectangle 929816"/>
            <p:cNvPicPr>
              <a:picLocks noChangeArrowheads="1"/>
            </p:cNvPicPr>
            <p:nvPr/>
          </p:nvPicPr>
          <p:blipFill>
            <a:blip r:embed="rId10"/>
            <a:srcRect b="-63635"/>
            <a:stretch>
              <a:fillRect/>
            </a:stretch>
          </p:blipFill>
          <p:spPr bwMode="auto">
            <a:xfrm rot="10800000" flipV="1">
              <a:off x="5392605" y="1956766"/>
              <a:ext cx="1620403" cy="328756"/>
            </a:xfrm>
            <a:prstGeom prst="rect">
              <a:avLst/>
            </a:prstGeom>
            <a:noFill/>
            <a:ln w="9525">
              <a:noFill/>
              <a:miter lim="800000"/>
              <a:headEnd/>
              <a:tailEnd/>
            </a:ln>
          </p:spPr>
        </p:pic>
        <p:pic>
          <p:nvPicPr>
            <p:cNvPr id="3094" name="Rectangle 929816"/>
            <p:cNvPicPr>
              <a:picLocks noChangeArrowheads="1"/>
            </p:cNvPicPr>
            <p:nvPr/>
          </p:nvPicPr>
          <p:blipFill>
            <a:blip r:embed="rId10"/>
            <a:srcRect b="-63635"/>
            <a:stretch>
              <a:fillRect/>
            </a:stretch>
          </p:blipFill>
          <p:spPr bwMode="auto">
            <a:xfrm rot="12359585" flipV="1">
              <a:off x="5137169" y="1514286"/>
              <a:ext cx="1893763" cy="380848"/>
            </a:xfrm>
            <a:prstGeom prst="rect">
              <a:avLst/>
            </a:prstGeom>
            <a:noFill/>
            <a:ln w="9525">
              <a:noFill/>
              <a:miter lim="800000"/>
              <a:headEnd/>
              <a:tailEnd/>
            </a:ln>
          </p:spPr>
        </p:pic>
        <p:pic>
          <p:nvPicPr>
            <p:cNvPr id="3095" name="Rectangle 929816"/>
            <p:cNvPicPr>
              <a:picLocks noChangeArrowheads="1"/>
            </p:cNvPicPr>
            <p:nvPr/>
          </p:nvPicPr>
          <p:blipFill>
            <a:blip r:embed="rId10"/>
            <a:srcRect b="-63635"/>
            <a:stretch>
              <a:fillRect/>
            </a:stretch>
          </p:blipFill>
          <p:spPr bwMode="auto">
            <a:xfrm rot="8208438" flipV="1">
              <a:off x="5246103" y="3222900"/>
              <a:ext cx="1760393" cy="268772"/>
            </a:xfrm>
            <a:prstGeom prst="rect">
              <a:avLst/>
            </a:prstGeom>
            <a:noFill/>
            <a:ln w="9525">
              <a:noFill/>
              <a:miter lim="800000"/>
              <a:headEnd/>
              <a:tailEnd/>
            </a:ln>
          </p:spPr>
        </p:pic>
      </p:grpSp>
      <p:grpSp>
        <p:nvGrpSpPr>
          <p:cNvPr id="15" name="Group 102"/>
          <p:cNvGrpSpPr>
            <a:grpSpLocks/>
          </p:cNvGrpSpPr>
          <p:nvPr/>
        </p:nvGrpSpPr>
        <p:grpSpPr bwMode="auto">
          <a:xfrm>
            <a:off x="4953000" y="2819400"/>
            <a:ext cx="863600" cy="1225550"/>
            <a:chOff x="6921068" y="2078140"/>
            <a:chExt cx="863166" cy="1225550"/>
          </a:xfrm>
        </p:grpSpPr>
        <p:graphicFrame>
          <p:nvGraphicFramePr>
            <p:cNvPr id="3078" name="Object 6"/>
            <p:cNvGraphicFramePr>
              <a:graphicFrameLocks noChangeAspect="1"/>
            </p:cNvGraphicFramePr>
            <p:nvPr/>
          </p:nvGraphicFramePr>
          <p:xfrm>
            <a:off x="6921068" y="2078140"/>
            <a:ext cx="701675" cy="1225550"/>
          </p:xfrm>
          <a:graphic>
            <a:graphicData uri="http://schemas.openxmlformats.org/presentationml/2006/ole">
              <p:oleObj spid="_x0000_s3074" name="Visio" r:id="rId11" imgW="701842" imgH="1225829" progId="">
                <p:embed/>
              </p:oleObj>
            </a:graphicData>
          </a:graphic>
        </p:graphicFrame>
        <p:sp>
          <p:nvSpPr>
            <p:cNvPr id="35" name="TextBox 34"/>
            <p:cNvSpPr txBox="1"/>
            <p:nvPr/>
          </p:nvSpPr>
          <p:spPr>
            <a:xfrm>
              <a:off x="7077978" y="2391730"/>
              <a:ext cx="706256" cy="301621"/>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600" b="1" dirty="0">
                  <a:solidFill>
                    <a:schemeClr val="bg2"/>
                  </a:solidFill>
                </a:rPr>
                <a:t>UNC</a:t>
              </a:r>
            </a:p>
          </p:txBody>
        </p:sp>
      </p:grpSp>
      <p:sp>
        <p:nvSpPr>
          <p:cNvPr id="36" name="TextBox 35"/>
          <p:cNvSpPr txBox="1"/>
          <p:nvPr/>
        </p:nvSpPr>
        <p:spPr>
          <a:xfrm>
            <a:off x="5867400" y="2514600"/>
            <a:ext cx="3124200" cy="2062163"/>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b="1" dirty="0">
                <a:solidFill>
                  <a:srgbClr val="35EB4B"/>
                </a:solidFill>
                <a:effectLst>
                  <a:outerShdw blurRad="38100" dist="38100" dir="2700000" algn="tl">
                    <a:srgbClr val="000000">
                      <a:alpha val="43137"/>
                    </a:srgbClr>
                  </a:outerShdw>
                </a:effectLst>
              </a:rPr>
              <a:t>Shared Configuration, App Code, </a:t>
            </a:r>
          </a:p>
          <a:p>
            <a:pPr>
              <a:defRPr/>
            </a:pPr>
            <a:r>
              <a:rPr lang="en-US" b="1" dirty="0">
                <a:solidFill>
                  <a:srgbClr val="35EB4B"/>
                </a:solidFill>
                <a:effectLst>
                  <a:outerShdw blurRad="38100" dist="38100" dir="2700000" algn="tl">
                    <a:srgbClr val="000000">
                      <a:alpha val="43137"/>
                    </a:srgbClr>
                  </a:outerShdw>
                </a:effectLst>
              </a:rPr>
              <a:t>Content</a:t>
            </a:r>
          </a:p>
        </p:txBody>
      </p:sp>
      <p:sp>
        <p:nvSpPr>
          <p:cNvPr id="38" name="TextBox 37"/>
          <p:cNvSpPr txBox="1"/>
          <p:nvPr/>
        </p:nvSpPr>
        <p:spPr>
          <a:xfrm>
            <a:off x="2514600" y="6019800"/>
            <a:ext cx="1524000" cy="369888"/>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sz="1800" b="1" dirty="0"/>
              <a:t>Web Farm</a:t>
            </a: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IIS 7.0 Timeframe</a:t>
            </a:r>
            <a:endParaRPr lang="en-US" dirty="0"/>
          </a:p>
        </p:txBody>
      </p:sp>
      <p:sp>
        <p:nvSpPr>
          <p:cNvPr id="3" name="Content Placeholder 2"/>
          <p:cNvSpPr>
            <a:spLocks noGrp="1"/>
          </p:cNvSpPr>
          <p:nvPr>
            <p:ph idx="1"/>
          </p:nvPr>
        </p:nvSpPr>
        <p:spPr>
          <a:xfrm>
            <a:off x="228600" y="1414463"/>
            <a:ext cx="8915400" cy="2865400"/>
          </a:xfrm>
        </p:spPr>
        <p:txBody>
          <a:bodyPr/>
          <a:lstStyle/>
          <a:p>
            <a:pPr>
              <a:defRPr/>
            </a:pPr>
            <a:r>
              <a:rPr lang="en-US" dirty="0" smtClean="0"/>
              <a:t>IIS 7.0 included in all versions of Vista</a:t>
            </a:r>
          </a:p>
          <a:p>
            <a:pPr lvl="1">
              <a:defRPr/>
            </a:pPr>
            <a:endParaRPr lang="en-US" sz="1800" dirty="0" smtClean="0"/>
          </a:p>
          <a:p>
            <a:pPr>
              <a:defRPr/>
            </a:pPr>
            <a:r>
              <a:rPr lang="en-US" dirty="0" smtClean="0"/>
              <a:t>Beta 3 of Longhorn Server Now Available</a:t>
            </a:r>
          </a:p>
          <a:p>
            <a:pPr lvl="1">
              <a:defRPr/>
            </a:pPr>
            <a:r>
              <a:rPr lang="en-US" dirty="0" smtClean="0"/>
              <a:t>Includes web server go-live license</a:t>
            </a:r>
          </a:p>
          <a:p>
            <a:pPr lvl="1">
              <a:defRPr/>
            </a:pPr>
            <a:r>
              <a:rPr lang="en-US" u="sng" dirty="0" smtClean="0"/>
              <a:t>http://www.microsoft.com</a:t>
            </a:r>
            <a:r>
              <a:rPr lang="en-US" dirty="0" smtClean="0"/>
              <a:t> deployed on it today</a:t>
            </a:r>
          </a:p>
          <a:p>
            <a:pPr lvl="1">
              <a:defRPr/>
            </a:pPr>
            <a:endParaRPr lang="en-US" sz="1800" dirty="0" smtClean="0"/>
          </a:p>
          <a:p>
            <a:pPr>
              <a:defRPr/>
            </a:pPr>
            <a:r>
              <a:rPr lang="en-US" dirty="0" smtClean="0"/>
              <a:t>Free hosting accounts available on </a:t>
            </a:r>
            <a:r>
              <a:rPr lang="en-US" u="sng" dirty="0" smtClean="0"/>
              <a:t>http://www.iis.net</a:t>
            </a:r>
            <a:endParaRPr lang="en-US" u="sng"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Content Placeholder 2"/>
          <p:cNvSpPr>
            <a:spLocks noGrp="1"/>
          </p:cNvSpPr>
          <p:nvPr>
            <p:ph idx="1"/>
          </p:nvPr>
        </p:nvSpPr>
        <p:spPr>
          <a:xfrm>
            <a:off x="368300" y="1347788"/>
            <a:ext cx="8382000" cy="4416594"/>
          </a:xfrm>
        </p:spPr>
        <p:txBody>
          <a:bodyPr/>
          <a:lstStyle/>
          <a:p>
            <a:r>
              <a:rPr lang="en-US" dirty="0" smtClean="0"/>
              <a:t>Major web developer improvements coming with ASP.NET 3.5 and Visual Studio 2008</a:t>
            </a:r>
          </a:p>
          <a:p>
            <a:endParaRPr lang="en-US" dirty="0" smtClean="0"/>
          </a:p>
          <a:p>
            <a:r>
              <a:rPr lang="en-US" dirty="0" smtClean="0"/>
              <a:t>Major administration and extensibility improvements coming with IIS 7.0</a:t>
            </a:r>
          </a:p>
          <a:p>
            <a:endParaRPr lang="en-US" dirty="0" smtClean="0"/>
          </a:p>
          <a:p>
            <a:r>
              <a:rPr lang="en-US" dirty="0" smtClean="0"/>
              <a:t>Go-Live License Available for IIS 7.0 today</a:t>
            </a:r>
          </a:p>
          <a:p>
            <a:endParaRPr lang="en-US" dirty="0" smtClean="0"/>
          </a:p>
          <a:p>
            <a:r>
              <a:rPr lang="en-US" dirty="0" smtClean="0"/>
              <a:t>Go-Live License Available for .NET 3.5 and VS 2008 today as well</a:t>
            </a:r>
            <a:endParaRPr lang="en-US"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305800" cy="868362"/>
          </a:xfrm>
        </p:spPr>
        <p:txBody>
          <a:bodyPr/>
          <a:lstStyle/>
          <a:p>
            <a:r>
              <a:rPr lang="en-US" dirty="0" smtClean="0"/>
              <a:t>My Blog</a:t>
            </a:r>
          </a:p>
        </p:txBody>
      </p:sp>
      <p:sp>
        <p:nvSpPr>
          <p:cNvPr id="5123" name="Rectangle 3"/>
          <p:cNvSpPr>
            <a:spLocks noGrp="1" noChangeArrowheads="1"/>
          </p:cNvSpPr>
          <p:nvPr>
            <p:ph type="body" idx="1"/>
          </p:nvPr>
        </p:nvSpPr>
        <p:spPr>
          <a:xfrm>
            <a:off x="555176" y="2913516"/>
            <a:ext cx="8392886" cy="664797"/>
          </a:xfrm>
        </p:spPr>
        <p:txBody>
          <a:bodyPr/>
          <a:lstStyle/>
          <a:p>
            <a:pPr>
              <a:buNone/>
            </a:pPr>
            <a:r>
              <a:rPr lang="en-US" sz="4800" dirty="0" smtClean="0"/>
              <a:t>http://weblogs.asp.net/scottgu</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hevron 16"/>
          <p:cNvSpPr/>
          <p:nvPr/>
        </p:nvSpPr>
        <p:spPr bwMode="auto">
          <a:xfrm>
            <a:off x="6790764" y="1409421"/>
            <a:ext cx="2084293" cy="5193085"/>
          </a:xfrm>
          <a:prstGeom prst="chevron">
            <a:avLst>
              <a:gd name="adj" fmla="val 53183"/>
            </a:avLst>
          </a:prstGeom>
          <a:gradFill flip="none" rotWithShape="1">
            <a:gsLst>
              <a:gs pos="0">
                <a:srgbClr val="27728D">
                  <a:alpha val="34000"/>
                </a:srgbClr>
              </a:gs>
              <a:gs pos="50000">
                <a:srgbClr val="27728D">
                  <a:alpha val="9000"/>
                </a:srgbClr>
              </a:gs>
              <a:gs pos="100000">
                <a:srgbClr val="27728D">
                  <a:tint val="23500"/>
                  <a:satMod val="160000"/>
                  <a:alpha val="3000"/>
                </a:srgbClr>
              </a:gs>
            </a:gsLst>
            <a:lin ang="10800000" scaled="1"/>
            <a:tileRect/>
          </a:gradFill>
          <a:ln>
            <a:noFill/>
            <a:headEnd type="none" w="med" len="med"/>
            <a:tailEnd type="none" w="med" len="med"/>
          </a:ln>
          <a:effectLst/>
          <a:scene3d>
            <a:camera prst="orthographicFront" fov="0">
              <a:rot lat="0" lon="0" rev="0"/>
            </a:camera>
            <a:lightRig rig="threePt" dir="t">
              <a:rot lat="0" lon="0" rev="1800000"/>
            </a:lightRig>
          </a:scene3d>
          <a:sp3d prstMaterial="matte">
            <a:bevelT h="20000" prst="convex"/>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blackGray">
          <a:xfrm>
            <a:off x="443753" y="137160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Multi-Targeting Support in VS 2008</a:t>
            </a:r>
          </a:p>
        </p:txBody>
      </p:sp>
      <p:sp>
        <p:nvSpPr>
          <p:cNvPr id="12" name="Rounded Rectangle 11"/>
          <p:cNvSpPr/>
          <p:nvPr/>
        </p:nvSpPr>
        <p:spPr bwMode="blackGray">
          <a:xfrm>
            <a:off x="443753" y="222504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New HTML Designer and CSS Support</a:t>
            </a:r>
          </a:p>
        </p:txBody>
      </p:sp>
      <p:sp>
        <p:nvSpPr>
          <p:cNvPr id="18" name="Rounded Rectangle 17"/>
          <p:cNvSpPr/>
          <p:nvPr/>
        </p:nvSpPr>
        <p:spPr bwMode="blackGray">
          <a:xfrm>
            <a:off x="443753" y="307848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LINQ and Object Relational Mapping</a:t>
            </a:r>
          </a:p>
        </p:txBody>
      </p:sp>
      <p:sp>
        <p:nvSpPr>
          <p:cNvPr id="20" name="Rounded Rectangle 19"/>
          <p:cNvSpPr/>
          <p:nvPr/>
        </p:nvSpPr>
        <p:spPr bwMode="blackGray">
          <a:xfrm>
            <a:off x="443753" y="393192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New ASP.NET Data Controls</a:t>
            </a:r>
          </a:p>
        </p:txBody>
      </p:sp>
      <p:sp>
        <p:nvSpPr>
          <p:cNvPr id="11" name="Title 10"/>
          <p:cNvSpPr>
            <a:spLocks noGrp="1"/>
          </p:cNvSpPr>
          <p:nvPr>
            <p:ph type="title"/>
          </p:nvPr>
        </p:nvSpPr>
        <p:spPr/>
        <p:txBody>
          <a:bodyPr/>
          <a:lstStyle/>
          <a:p>
            <a:r>
              <a:rPr smtClean="0">
                <a:ln>
                  <a:noFill/>
                </a:ln>
              </a:rPr>
              <a:t>Features Covered (Part 1)</a:t>
            </a:r>
            <a:endParaRPr 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hevron 16"/>
          <p:cNvSpPr/>
          <p:nvPr/>
        </p:nvSpPr>
        <p:spPr bwMode="auto">
          <a:xfrm>
            <a:off x="6790764" y="1409421"/>
            <a:ext cx="2084293" cy="5193085"/>
          </a:xfrm>
          <a:prstGeom prst="chevron">
            <a:avLst>
              <a:gd name="adj" fmla="val 53183"/>
            </a:avLst>
          </a:prstGeom>
          <a:gradFill flip="none" rotWithShape="1">
            <a:gsLst>
              <a:gs pos="0">
                <a:srgbClr val="27728D">
                  <a:alpha val="34000"/>
                </a:srgbClr>
              </a:gs>
              <a:gs pos="50000">
                <a:srgbClr val="27728D">
                  <a:alpha val="9000"/>
                </a:srgbClr>
              </a:gs>
              <a:gs pos="100000">
                <a:srgbClr val="27728D">
                  <a:tint val="23500"/>
                  <a:satMod val="160000"/>
                  <a:alpha val="3000"/>
                </a:srgbClr>
              </a:gs>
            </a:gsLst>
            <a:lin ang="10800000" scaled="1"/>
            <a:tileRect/>
          </a:gradFill>
          <a:ln>
            <a:noFill/>
            <a:headEnd type="none" w="med" len="med"/>
            <a:tailEnd type="none" w="med" len="med"/>
          </a:ln>
          <a:effectLst/>
          <a:scene3d>
            <a:camera prst="orthographicFront" fov="0">
              <a:rot lat="0" lon="0" rev="0"/>
            </a:camera>
            <a:lightRig rig="threePt" dir="t">
              <a:rot lat="0" lon="0" rev="1800000"/>
            </a:lightRig>
          </a:scene3d>
          <a:sp3d prstMaterial="matte">
            <a:bevelT h="20000" prst="convex"/>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blackGray">
          <a:xfrm>
            <a:off x="443753" y="137160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JavaScript </a:t>
            </a:r>
            <a:r>
              <a:rPr lang="en-US" sz="2000" dirty="0" err="1" smtClean="0"/>
              <a:t>Intellisense</a:t>
            </a:r>
            <a:r>
              <a:rPr lang="en-US" sz="2000" dirty="0" smtClean="0"/>
              <a:t> and Debugging Support</a:t>
            </a:r>
          </a:p>
        </p:txBody>
      </p:sp>
      <p:sp>
        <p:nvSpPr>
          <p:cNvPr id="12" name="Rounded Rectangle 11"/>
          <p:cNvSpPr/>
          <p:nvPr/>
        </p:nvSpPr>
        <p:spPr bwMode="blackGray">
          <a:xfrm>
            <a:off x="443753" y="222504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ASP.NET AJAX and the AJAX Extenders</a:t>
            </a:r>
          </a:p>
        </p:txBody>
      </p:sp>
      <p:sp>
        <p:nvSpPr>
          <p:cNvPr id="18" name="Rounded Rectangle 17"/>
          <p:cNvSpPr/>
          <p:nvPr/>
        </p:nvSpPr>
        <p:spPr bwMode="blackGray">
          <a:xfrm>
            <a:off x="443753" y="307848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ASP.NET Futures Preview CTP</a:t>
            </a:r>
          </a:p>
        </p:txBody>
      </p:sp>
      <p:sp>
        <p:nvSpPr>
          <p:cNvPr id="20" name="Rounded Rectangle 19"/>
          <p:cNvSpPr/>
          <p:nvPr/>
        </p:nvSpPr>
        <p:spPr bwMode="blackGray">
          <a:xfrm>
            <a:off x="443753" y="3931921"/>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IIS 7.0 Administration and Security Integration</a:t>
            </a:r>
          </a:p>
        </p:txBody>
      </p:sp>
      <p:sp>
        <p:nvSpPr>
          <p:cNvPr id="11" name="Title 10"/>
          <p:cNvSpPr>
            <a:spLocks noGrp="1"/>
          </p:cNvSpPr>
          <p:nvPr>
            <p:ph type="title"/>
          </p:nvPr>
        </p:nvSpPr>
        <p:spPr/>
        <p:txBody>
          <a:bodyPr/>
          <a:lstStyle/>
          <a:p>
            <a:r>
              <a:rPr smtClean="0">
                <a:ln>
                  <a:noFill/>
                </a:ln>
              </a:rPr>
              <a:t>Features Covered (Part 2)</a:t>
            </a:r>
            <a:endParaRPr lang="en-US" dirty="0"/>
          </a:p>
        </p:txBody>
      </p:sp>
      <p:sp>
        <p:nvSpPr>
          <p:cNvPr id="8" name="Rounded Rectangle 7"/>
          <p:cNvSpPr/>
          <p:nvPr/>
        </p:nvSpPr>
        <p:spPr bwMode="blackGray">
          <a:xfrm>
            <a:off x="443754" y="4770119"/>
            <a:ext cx="8014447" cy="775445"/>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r>
              <a:rPr lang="en-US" sz="2000" dirty="0" smtClean="0"/>
              <a:t>IIS 7.0 Extensibility Opportunities</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VS 2008 Multi-Targeting Support</a:t>
            </a:r>
            <a:endParaRPr lang="en-US" dirty="0"/>
          </a:p>
        </p:txBody>
      </p:sp>
      <p:sp>
        <p:nvSpPr>
          <p:cNvPr id="3" name="Content Placeholder 2"/>
          <p:cNvSpPr>
            <a:spLocks noGrp="1"/>
          </p:cNvSpPr>
          <p:nvPr>
            <p:ph idx="1"/>
          </p:nvPr>
        </p:nvSpPr>
        <p:spPr>
          <a:xfrm>
            <a:off x="368300" y="1347788"/>
            <a:ext cx="8382000" cy="4706930"/>
          </a:xfrm>
        </p:spPr>
        <p:txBody>
          <a:bodyPr/>
          <a:lstStyle/>
          <a:p>
            <a:pPr>
              <a:defRPr/>
            </a:pPr>
            <a:r>
              <a:rPr lang="en-US" dirty="0" smtClean="0"/>
              <a:t>Visual Studio 2008 supports targeting multiple versions of the .NET Framework</a:t>
            </a:r>
          </a:p>
          <a:p>
            <a:pPr>
              <a:buFont typeface="Wingdings" pitchFamily="2" charset="2"/>
              <a:buNone/>
              <a:defRPr/>
            </a:pPr>
            <a:endParaRPr lang="en-US" sz="1200" dirty="0" smtClean="0"/>
          </a:p>
          <a:p>
            <a:pPr>
              <a:defRPr/>
            </a:pPr>
            <a:r>
              <a:rPr lang="en-US" dirty="0" smtClean="0"/>
              <a:t>Choose which Framework version to target when opening or creating an application</a:t>
            </a:r>
          </a:p>
          <a:p>
            <a:pPr lvl="1">
              <a:defRPr/>
            </a:pPr>
            <a:r>
              <a:rPr lang="en-US" dirty="0" smtClean="0"/>
              <a:t>.NET Framework 2.0</a:t>
            </a:r>
          </a:p>
          <a:p>
            <a:pPr lvl="1">
              <a:defRPr/>
            </a:pPr>
            <a:r>
              <a:rPr lang="en-US" dirty="0" smtClean="0"/>
              <a:t>.NET Framework 3.0</a:t>
            </a:r>
          </a:p>
          <a:p>
            <a:pPr lvl="1">
              <a:defRPr/>
            </a:pPr>
            <a:r>
              <a:rPr lang="en-US" dirty="0" smtClean="0"/>
              <a:t>.NET Framework 3.5</a:t>
            </a:r>
          </a:p>
          <a:p>
            <a:pPr lvl="1">
              <a:defRPr/>
            </a:pPr>
            <a:endParaRPr lang="en-US" sz="1200" dirty="0" smtClean="0"/>
          </a:p>
          <a:p>
            <a:pPr>
              <a:defRPr/>
            </a:pPr>
            <a:r>
              <a:rPr lang="en-US" dirty="0" smtClean="0"/>
              <a:t>Visual Studio IDE only shows feature appropriate for your selected target version</a:t>
            </a:r>
          </a:p>
          <a:p>
            <a:pPr lvl="1">
              <a:defRPr/>
            </a:pPr>
            <a:r>
              <a:rPr lang="en-US" dirty="0" smtClean="0"/>
              <a:t>Toolbox, Add New Item, Add Reference, </a:t>
            </a:r>
            <a:r>
              <a:rPr lang="en-US" dirty="0" err="1" smtClean="0"/>
              <a:t>Intellisense</a:t>
            </a:r>
            <a:endParaRPr lang="en-US" dirty="0" smtClean="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676399" y="3505200"/>
            <a:ext cx="6495535" cy="1219200"/>
          </a:xfrm>
          <a:prstGeom prst="rect">
            <a:avLst/>
          </a:prstGeom>
          <a:noFill/>
          <a:ln w="9525">
            <a:noFill/>
            <a:miter lim="800000"/>
            <a:headEnd/>
            <a:tailEnd/>
          </a:ln>
        </p:spPr>
        <p:txBody>
          <a:bodyPr/>
          <a:lstStyle/>
          <a:p>
            <a:pPr>
              <a:spcBef>
                <a:spcPct val="20000"/>
              </a:spcBef>
            </a:pPr>
            <a:r>
              <a:rPr lang="en-GB" sz="3200" b="1" dirty="0" smtClean="0">
                <a:latin typeface="Segoe"/>
              </a:rPr>
              <a:t>VS 2008 Multi-Targeting Support</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dirty="0" smtClean="0"/>
              <a:t>VS 2008 HTML Designer</a:t>
            </a:r>
            <a:endParaRPr lang="en-US" dirty="0"/>
          </a:p>
        </p:txBody>
      </p:sp>
      <p:sp>
        <p:nvSpPr>
          <p:cNvPr id="3" name="Content Placeholder 2"/>
          <p:cNvSpPr>
            <a:spLocks noGrp="1"/>
          </p:cNvSpPr>
          <p:nvPr>
            <p:ph idx="1"/>
          </p:nvPr>
        </p:nvSpPr>
        <p:spPr>
          <a:xfrm>
            <a:off x="382588" y="1271588"/>
            <a:ext cx="8572486" cy="4076501"/>
          </a:xfrm>
        </p:spPr>
        <p:txBody>
          <a:bodyPr/>
          <a:lstStyle/>
          <a:p>
            <a:pPr>
              <a:defRPr/>
            </a:pPr>
            <a:r>
              <a:rPr lang="en-US" dirty="0" smtClean="0"/>
              <a:t>Massively improved HTML designer</a:t>
            </a:r>
          </a:p>
          <a:p>
            <a:pPr lvl="1">
              <a:defRPr/>
            </a:pPr>
            <a:r>
              <a:rPr lang="en-US" dirty="0" smtClean="0"/>
              <a:t>Same WYSIWYG designer engine as in Expression Web</a:t>
            </a:r>
          </a:p>
          <a:p>
            <a:pPr>
              <a:defRPr/>
            </a:pPr>
            <a:endParaRPr lang="en-US" sz="1600" dirty="0" smtClean="0"/>
          </a:p>
          <a:p>
            <a:pPr>
              <a:defRPr/>
            </a:pPr>
            <a:r>
              <a:rPr lang="en-US" dirty="0" smtClean="0"/>
              <a:t>New capabilities:</a:t>
            </a:r>
          </a:p>
          <a:p>
            <a:pPr lvl="1">
              <a:defRPr/>
            </a:pPr>
            <a:r>
              <a:rPr lang="en-US" dirty="0" smtClean="0"/>
              <a:t>Fast designer/source switching</a:t>
            </a:r>
          </a:p>
          <a:p>
            <a:pPr lvl="1">
              <a:defRPr/>
            </a:pPr>
            <a:r>
              <a:rPr lang="en-US" dirty="0" smtClean="0"/>
              <a:t>Split view designer</a:t>
            </a:r>
          </a:p>
          <a:p>
            <a:pPr lvl="1">
              <a:defRPr/>
            </a:pPr>
            <a:r>
              <a:rPr lang="en-US" dirty="0" smtClean="0"/>
              <a:t>Nested master pages</a:t>
            </a:r>
          </a:p>
          <a:p>
            <a:pPr lvl="1">
              <a:defRPr/>
            </a:pPr>
            <a:r>
              <a:rPr lang="en-US" dirty="0" smtClean="0"/>
              <a:t>Rich CSS editing support</a:t>
            </a:r>
          </a:p>
          <a:p>
            <a:pPr lvl="1">
              <a:defRPr/>
            </a:pPr>
            <a:endParaRPr lang="en-US" sz="1600" dirty="0" smtClean="0"/>
          </a:p>
          <a:p>
            <a:pPr>
              <a:defRPr/>
            </a:pPr>
            <a:r>
              <a:rPr lang="en-US" dirty="0" smtClean="0"/>
              <a:t>Enable better designer/developer workflow</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0243" name="TextBox 9217"/>
          <p:cNvSpPr txBox="1">
            <a:spLocks noChangeArrowheads="1"/>
          </p:cNvSpPr>
          <p:nvPr/>
        </p:nvSpPr>
        <p:spPr bwMode="auto">
          <a:xfrm>
            <a:off x="1676400" y="3505199"/>
            <a:ext cx="6019800" cy="1824681"/>
          </a:xfrm>
          <a:prstGeom prst="rect">
            <a:avLst/>
          </a:prstGeom>
          <a:noFill/>
          <a:ln w="9525">
            <a:noFill/>
            <a:miter lim="800000"/>
            <a:headEnd/>
            <a:tailEnd/>
          </a:ln>
        </p:spPr>
        <p:txBody>
          <a:bodyPr/>
          <a:lstStyle/>
          <a:p>
            <a:pPr>
              <a:spcBef>
                <a:spcPct val="20000"/>
              </a:spcBef>
            </a:pPr>
            <a:r>
              <a:rPr lang="en-GB" sz="3200" b="1" dirty="0" smtClean="0">
                <a:latin typeface="Segoe"/>
              </a:rPr>
              <a:t>Split View Editor</a:t>
            </a:r>
          </a:p>
          <a:p>
            <a:pPr>
              <a:spcBef>
                <a:spcPct val="20000"/>
              </a:spcBef>
            </a:pPr>
            <a:r>
              <a:rPr lang="en-GB" sz="3200" b="1" dirty="0" smtClean="0">
                <a:latin typeface="Segoe"/>
              </a:rPr>
              <a:t>CSS Design Support</a:t>
            </a:r>
          </a:p>
          <a:p>
            <a:pPr>
              <a:spcBef>
                <a:spcPct val="20000"/>
              </a:spcBef>
            </a:pPr>
            <a:r>
              <a:rPr lang="en-GB" sz="3200" b="1" dirty="0" smtClean="0">
                <a:latin typeface="Segoe"/>
              </a:rPr>
              <a:t>Nested Master Pages</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2007_template">
  <a:themeElements>
    <a:clrScheme name="Custom 1">
      <a:dk1>
        <a:srgbClr val="000000"/>
      </a:dk1>
      <a:lt1>
        <a:srgbClr val="FFFFFF"/>
      </a:lt1>
      <a:dk2>
        <a:srgbClr val="02024A"/>
      </a:dk2>
      <a:lt2>
        <a:srgbClr val="FFFFCC"/>
      </a:lt2>
      <a:accent1>
        <a:srgbClr val="BA5B20"/>
      </a:accent1>
      <a:accent2>
        <a:srgbClr val="7DCC2E"/>
      </a:accent2>
      <a:accent3>
        <a:srgbClr val="F3EB4F"/>
      </a:accent3>
      <a:accent4>
        <a:srgbClr val="FF9929"/>
      </a:accent4>
      <a:accent5>
        <a:srgbClr val="267182"/>
      </a:accent5>
      <a:accent6>
        <a:srgbClr val="7030A0"/>
      </a:accent6>
      <a:hlink>
        <a:srgbClr val="BABAFC"/>
      </a:hlink>
      <a:folHlink>
        <a:srgbClr val="BABAF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blackGray">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TechEd2007_template</Template>
  <TotalTime>629</TotalTime>
  <Words>1398</Words>
  <Application>Microsoft Office PowerPoint</Application>
  <PresentationFormat>On-screen Show (4:3)</PresentationFormat>
  <Paragraphs>301</Paragraphs>
  <Slides>34</Slides>
  <Notes>15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TechEd2007_template</vt:lpstr>
      <vt:lpstr>Visio</vt:lpstr>
      <vt:lpstr>Build an End to End Application using ASP.NET 3.5 and Visual Studio 2008</vt:lpstr>
      <vt:lpstr>Today’s Goal</vt:lpstr>
      <vt:lpstr>My Blog</vt:lpstr>
      <vt:lpstr>Features Covered (Part 1)</vt:lpstr>
      <vt:lpstr>Features Covered (Part 2)</vt:lpstr>
      <vt:lpstr>VS 2008 Multi-Targeting Support</vt:lpstr>
      <vt:lpstr>Slide 7</vt:lpstr>
      <vt:lpstr>VS 2008 HTML Designer</vt:lpstr>
      <vt:lpstr>Slide 9</vt:lpstr>
      <vt:lpstr>Free CSS Web Templates</vt:lpstr>
      <vt:lpstr>Working with Data</vt:lpstr>
      <vt:lpstr>Data Access (DBASE circa 1980s)</vt:lpstr>
      <vt:lpstr>Data Access APIs (circa late 1990s/early 2000s)</vt:lpstr>
      <vt:lpstr>Object / Relational Mapping (circa last few years)</vt:lpstr>
      <vt:lpstr>But Challenges Still Remain…</vt:lpstr>
      <vt:lpstr>LINQ</vt:lpstr>
      <vt:lpstr>New ASP.NET Data Controls </vt:lpstr>
      <vt:lpstr>Slide 18</vt:lpstr>
      <vt:lpstr>ASP.NET AJAX</vt:lpstr>
      <vt:lpstr>ASP.NET AJAX Control Toolkit</vt:lpstr>
      <vt:lpstr>Visual Studio 2008 AJAX Support</vt:lpstr>
      <vt:lpstr>Slide 22</vt:lpstr>
      <vt:lpstr>ASP.NET "Futures" Release</vt:lpstr>
      <vt:lpstr>Slide 24</vt:lpstr>
      <vt:lpstr>IIS 7.0</vt:lpstr>
      <vt:lpstr>Slide 26</vt:lpstr>
      <vt:lpstr>ASP.NET on IIS 6.0</vt:lpstr>
      <vt:lpstr>ASP.NET on IIS 7.0</vt:lpstr>
      <vt:lpstr>Slide 29</vt:lpstr>
      <vt:lpstr>Built-in Web Farm Support</vt:lpstr>
      <vt:lpstr>IIS 7.0 Timeframe</vt:lpstr>
      <vt:lpstr>Summary</vt:lpstr>
      <vt:lpstr>My Blog</vt:lpstr>
      <vt:lpstr>Slide 34</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DEADLINES &amp; RESOURCES</dc:title>
  <dc:subject>TechEd 2007</dc:subject>
  <dc:creator>Eric Woersching</dc:creator>
  <dc:description>Template: Created by Slidework LLC
Formatting: Slidework LLC
Event Date: June 4th - 8th 2007
Event Location: Orlando Florida
Audience:</dc:description>
  <cp:lastModifiedBy>scottgu</cp:lastModifiedBy>
  <cp:revision>92</cp:revision>
  <dcterms:created xsi:type="dcterms:W3CDTF">2007-04-23T23:36:57Z</dcterms:created>
  <dcterms:modified xsi:type="dcterms:W3CDTF">2007-09-13T00:58:40Z</dcterms:modified>
</cp:coreProperties>
</file>